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63" r:id="rId2"/>
    <p:sldId id="281" r:id="rId3"/>
    <p:sldId id="287" r:id="rId4"/>
    <p:sldId id="285" r:id="rId5"/>
    <p:sldId id="288" r:id="rId6"/>
    <p:sldId id="289" r:id="rId7"/>
    <p:sldId id="257" r:id="rId8"/>
    <p:sldId id="258" r:id="rId9"/>
    <p:sldId id="290" r:id="rId10"/>
    <p:sldId id="260" r:id="rId11"/>
    <p:sldId id="266" r:id="rId12"/>
    <p:sldId id="291" r:id="rId13"/>
    <p:sldId id="267" r:id="rId14"/>
    <p:sldId id="269" r:id="rId15"/>
    <p:sldId id="292" r:id="rId16"/>
    <p:sldId id="268" r:id="rId17"/>
    <p:sldId id="293" r:id="rId18"/>
    <p:sldId id="294" r:id="rId19"/>
    <p:sldId id="276" r:id="rId20"/>
    <p:sldId id="295" r:id="rId21"/>
    <p:sldId id="296" r:id="rId22"/>
    <p:sldId id="277" r:id="rId23"/>
    <p:sldId id="284" r:id="rId24"/>
    <p:sldId id="278" r:id="rId25"/>
    <p:sldId id="297" r:id="rId26"/>
    <p:sldId id="298" r:id="rId27"/>
    <p:sldId id="299" r:id="rId28"/>
    <p:sldId id="300" r:id="rId29"/>
    <p:sldId id="273" r:id="rId30"/>
    <p:sldId id="279" r:id="rId31"/>
    <p:sldId id="274" r:id="rId32"/>
    <p:sldId id="259" r:id="rId33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51"/>
    <p:restoredTop sz="94626"/>
  </p:normalViewPr>
  <p:slideViewPr>
    <p:cSldViewPr snapToGrid="0" snapToObjects="1">
      <p:cViewPr varScale="1">
        <p:scale>
          <a:sx n="108" d="100"/>
          <a:sy n="108" d="100"/>
        </p:scale>
        <p:origin x="200" y="1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B3B34-896E-1046-A25F-B1690FACB738}" type="datetimeFigureOut">
              <a:rPr lang="en-KR" smtClean="0"/>
              <a:t>25/05/2020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82BD1-07BF-9549-8867-F272A93C51F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3831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.blog/%ED%95%B8%EC%A6%88%EC%98%A8-%EB%A8%B8%EC%8B%A0%EB%9F%AC%EB%8B%9D-1%EC%9E%A5-2%EC%9E%A5/1-2-%EC%99%9C-%EB%A8%B8%EC%8B%A0%EB%9F%AC%EB%8B%9D%EC%9D%84-%EC%82%AC%EC%9A%A9%ED%95%98%EB%8A%94%EA%B0%80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-platform.tistory.com/21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msungsds.com/global/ko/support/insights/Generative-adversarial-network-AI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/trends/explore?date=2014-04-25%202020-05-25&amp;q=python%20data%20science,R%20data%20scienc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2BD1-07BF-9549-8867-F272A93C51F4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98480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https://tensorflow.blog/%ED%95%B8%EC%A6%88%EC%98%A8-%EB%A8%B8%EC%8B%A0%EB%9F%AC%EB%8B%9D-1%EC%9E%A5-2%EC%9E%A5/1-2-%EC%99%9C-%EB%A8%B8%EC%8B%A0%EB%9F%AC%EB%8B%9D%EC%9D%84-%EC%82%AC%EC%9A%A9%ED%95%98%EB%8A%94%EA%B0%80/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2BD1-07BF-9549-8867-F272A93C51F4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89038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스팸 메일 발송자가 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U’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포함한 모든 메일이 차단된다는 것을 안다면 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U’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대신 ‘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U’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쓰기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시작할지도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전통적인 프로그래밍 방식의 스팸 필터는 ‘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U’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메일을 구분하기 위해 수정이 필요하며 단어를 바꾸면 새로운 규칙을 계속 추가해 주어야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기반의 스팸 필터는 사용자가 스팸으로 지정한 메일에 유동 ‘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U’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자주 나타나는 것을 자동으로 인식하고 </a:t>
            </a:r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별도 작업 없이도 자동으로 이 단어를 스팸으로 분류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dirty="0">
                <a:hlinkClick r:id="rId3"/>
              </a:rPr>
              <a:t>https://team-platform.tistory.com/21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2BD1-07BF-9549-8867-F272A93C51F4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76531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https://www.samsungsds.com/global/ko/support/insights/Generative-adversarial-network-AI.html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2BD1-07BF-9549-8867-F272A93C51F4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42582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https://trends.google.com/trends/explore?date=2014-04-25%202020-05-25&amp;q=python%20data%20science,R%20data%20science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2BD1-07BF-9549-8867-F272A93C51F4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78036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2BD1-07BF-9549-8867-F272A93C51F4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31198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2BD1-07BF-9549-8867-F272A93C51F4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11742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6D94-6AA5-0C46-84DE-D2EFFB10E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61401-5372-B74A-B358-796C1366D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EDD76-D061-8340-ADA9-C264DCB64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E41E-88DF-D341-A227-76FAD2CBC101}" type="datetimeFigureOut">
              <a:rPr lang="en-KR" smtClean="0"/>
              <a:t>25/05/2020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2F142-9BDB-7E42-B5A4-6E176FED6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8EF48-FD51-774A-95C2-7D66CBC5E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F9BED-AF55-744B-AF2D-75EB8F80BF6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63475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8F52D-6194-2448-916A-155200B42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5484E8-CF05-CB45-8CBE-EF3D57FC9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6860B-C967-FD43-AEE3-88522EDD4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E41E-88DF-D341-A227-76FAD2CBC101}" type="datetimeFigureOut">
              <a:rPr lang="en-KR" smtClean="0"/>
              <a:t>25/05/2020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42140-CFB0-8B48-911F-D5277C16B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6D5E8-C289-A54A-A0EB-62E6DBC51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F9BED-AF55-744B-AF2D-75EB8F80BF6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70546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1C3A36-676D-744B-ACD0-45DB613AD9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D1E081-CF2A-4545-9A0D-95463EB82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F856D-6841-4748-9DF8-8FCF15649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E41E-88DF-D341-A227-76FAD2CBC101}" type="datetimeFigureOut">
              <a:rPr lang="en-KR" smtClean="0"/>
              <a:t>25/05/2020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0275-AC9C-3B47-9DFE-BE1D9C52C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B952A-FF9E-C24B-9767-C7C97C379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F9BED-AF55-744B-AF2D-75EB8F80BF6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45096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8EC704-BA52-114E-9156-95B4A84B95FD}"/>
              </a:ext>
            </a:extLst>
          </p:cNvPr>
          <p:cNvSpPr/>
          <p:nvPr userDrawn="1"/>
        </p:nvSpPr>
        <p:spPr>
          <a:xfrm>
            <a:off x="0" y="579120"/>
            <a:ext cx="11353800" cy="1419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5C9DCB-E623-C94F-A5DD-720508E4C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798934" cy="315912"/>
          </a:xfrm>
        </p:spPr>
        <p:txBody>
          <a:bodyPr>
            <a:noAutofit/>
          </a:bodyPr>
          <a:lstStyle>
            <a:lvl1pPr>
              <a:defRPr sz="24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67568-B915-4E49-9279-A76B325B5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520"/>
            <a:ext cx="10515600" cy="5191443"/>
          </a:xfrm>
        </p:spPr>
        <p:txBody>
          <a:bodyPr>
            <a:normAutofit/>
          </a:bodyPr>
          <a:lstStyle>
            <a:lvl1pPr>
              <a:defRPr sz="20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buFont typeface="System Font Regular"/>
              <a:buChar char="-"/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 sz="14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 sz="14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AFAB0-0D86-D64D-AE27-7BCFF6433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E41E-88DF-D341-A227-76FAD2CBC101}" type="datetimeFigureOut">
              <a:rPr lang="en-KR" smtClean="0"/>
              <a:t>25/05/2020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53955-A242-DE48-AB72-5F846DAC3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653C7-B301-1848-89B1-6B96E1526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F9BED-AF55-744B-AF2D-75EB8F80BF66}" type="slidenum">
              <a:rPr lang="en-KR" smtClean="0"/>
              <a:t>‹#›</a:t>
            </a:fld>
            <a:endParaRPr lang="en-KR"/>
          </a:p>
        </p:txBody>
      </p:sp>
      <p:pic>
        <p:nvPicPr>
          <p:cNvPr id="11" name="Picture 10" descr="A close up of an animal&#10;&#10;Description automatically generated">
            <a:extLst>
              <a:ext uri="{FF2B5EF4-FFF2-40B4-BE49-F238E27FC236}">
                <a16:creationId xmlns:a16="http://schemas.microsoft.com/office/drawing/2014/main" id="{CCA0C2C6-9543-864A-AF93-A2DF0400DD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30762" y="-366355"/>
            <a:ext cx="1568962" cy="13287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425066-B9BC-D242-ADEB-FE6B31079A44}"/>
              </a:ext>
            </a:extLst>
          </p:cNvPr>
          <p:cNvSpPr/>
          <p:nvPr userDrawn="1"/>
        </p:nvSpPr>
        <p:spPr>
          <a:xfrm>
            <a:off x="10660284" y="-11189"/>
            <a:ext cx="716666" cy="817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58221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B11A-FA3A-8E42-A0E5-8D8939AB0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2931E-91DA-D840-AAF5-D8E329E0F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1E2C8-D419-EA4A-A27C-9B38B357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E41E-88DF-D341-A227-76FAD2CBC101}" type="datetimeFigureOut">
              <a:rPr lang="en-KR" smtClean="0"/>
              <a:t>25/05/2020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65D26-405A-F749-9D88-4B4F55643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726CA-C13C-4940-8D33-5C954D9A7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F9BED-AF55-744B-AF2D-75EB8F80BF6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91805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A91F6-D612-9145-9AA5-8744AE2A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54C71-34BD-FE41-B4A3-E03F493083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F6CA5-AFE2-2742-BBBC-69333C705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8C34C-F34F-4D48-8AFD-EF971321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E41E-88DF-D341-A227-76FAD2CBC101}" type="datetimeFigureOut">
              <a:rPr lang="en-KR" smtClean="0"/>
              <a:t>25/05/2020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2992C-56CA-7145-8D09-42EAEE42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5072C-76BD-BA41-B675-F0AD9CF1F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F9BED-AF55-744B-AF2D-75EB8F80BF6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85146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7682E-911D-AB47-8655-F3E301561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2FCEC-1E5D-8840-9E0F-AF4BB26D8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A007F-08E5-2947-8E3C-169775C92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A97DA-6B9A-8942-848A-2D012998B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F51A3-724A-554C-85E4-9586180E6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68A06E-7A56-2546-8E74-FC84838C4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E41E-88DF-D341-A227-76FAD2CBC101}" type="datetimeFigureOut">
              <a:rPr lang="en-KR" smtClean="0"/>
              <a:t>25/05/2020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78FA-F3E2-0447-BB60-15C0173C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65545B-6015-F541-8978-71479B0A9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F9BED-AF55-744B-AF2D-75EB8F80BF6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74088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B5A60-2550-A949-984A-E1D79B5C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CFD397-BB25-EE49-9B22-AE4B91E3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E41E-88DF-D341-A227-76FAD2CBC101}" type="datetimeFigureOut">
              <a:rPr lang="en-KR" smtClean="0"/>
              <a:t>25/05/2020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AADA5-2157-2F48-A029-63D6BAB01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A2B7F-30A9-2A4B-B999-C4B03C5DE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F9BED-AF55-744B-AF2D-75EB8F80BF6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95023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B5899D-CB0B-3D45-8FFF-B3AFD4D60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E41E-88DF-D341-A227-76FAD2CBC101}" type="datetimeFigureOut">
              <a:rPr lang="en-KR" smtClean="0"/>
              <a:t>25/05/2020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76D55-A193-5740-8833-FCE3ECAB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BDA49-DC31-1440-A801-6D2705232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F9BED-AF55-744B-AF2D-75EB8F80BF6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93827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450A-BBB3-AE48-90CF-E0638163F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101DA-26FF-6544-B688-69FBB7F77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33B97-4B4C-6848-B98F-9D0C665E3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52699-74EF-944D-8325-823454DC5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E41E-88DF-D341-A227-76FAD2CBC101}" type="datetimeFigureOut">
              <a:rPr lang="en-KR" smtClean="0"/>
              <a:t>25/05/2020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8813D-D9F5-D544-9A05-69C2ED7FC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3102B-EAFA-7B44-8F02-77835B135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F9BED-AF55-744B-AF2D-75EB8F80BF6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62707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F1B79-159E-DF45-A673-10952247F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8ED821-FDC0-7C45-BC09-B4E6FA3D0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F450C-12B2-964F-AF0F-DE9E55C4D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DB827-831A-7744-AE4F-744CF32DC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E41E-88DF-D341-A227-76FAD2CBC101}" type="datetimeFigureOut">
              <a:rPr lang="en-KR" smtClean="0"/>
              <a:t>25/05/2020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106C9-C98B-8046-9A25-3D4FCCC59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33A8B-B7B9-594D-A935-C4C0AB88E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F9BED-AF55-744B-AF2D-75EB8F80BF6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9508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502A66-3B4F-CB4A-8123-D44CE0F88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AE10E-96B3-9049-897C-D0AA90B14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BEDA9-7570-4744-A3E6-D30A8F0B4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FE41E-88DF-D341-A227-76FAD2CBC101}" type="datetimeFigureOut">
              <a:rPr lang="en-KR" smtClean="0"/>
              <a:t>25/05/2020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6E1F7-CC2B-FE41-8822-9F429B2B1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04287-1B8E-3248-BBFE-5FF117055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F9BED-AF55-744B-AF2D-75EB8F80BF6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03195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iff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hyperlink" Target="http://13.125.218.175:8888/notebooks/lyk/MachineLearningStudy/1.%20NumPy.ipynb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eaborn.pydata.org/" TargetMode="External"/><Relationship Id="rId3" Type="http://schemas.openxmlformats.org/officeDocument/2006/relationships/hyperlink" Target="https://www.tensorflow.org/" TargetMode="External"/><Relationship Id="rId7" Type="http://schemas.openxmlformats.org/officeDocument/2006/relationships/hyperlink" Target="https://matplotlib.org/" TargetMode="External"/><Relationship Id="rId2" Type="http://schemas.openxmlformats.org/officeDocument/2006/relationships/hyperlink" Target="https://scikit-learn.org/stabl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ndas.pydata.org/" TargetMode="External"/><Relationship Id="rId5" Type="http://schemas.openxmlformats.org/officeDocument/2006/relationships/hyperlink" Target="https://numpy.org/" TargetMode="External"/><Relationship Id="rId4" Type="http://schemas.openxmlformats.org/officeDocument/2006/relationships/hyperlink" Target="https://keras.io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numpy.org/devdocs/user/quickstart.html#an-exampl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51C3F3-4A43-0445-8A1A-42C2D524F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28" t="1934"/>
          <a:stretch/>
        </p:blipFill>
        <p:spPr>
          <a:xfrm flipH="1">
            <a:off x="6096000" y="0"/>
            <a:ext cx="6096000" cy="6179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B2D72B-BFE2-7A49-8D11-2A8DFCC17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1562066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ko-KR" altLang="en-US" sz="8100" b="1" dirty="0" err="1">
                <a:ln w="22225">
                  <a:solidFill>
                    <a:schemeClr val="tx1"/>
                  </a:solidFill>
                  <a:miter lim="800000"/>
                </a:ln>
                <a:noFill/>
                <a:latin typeface="Malgun Gothic" panose="020B0503020000020004" pitchFamily="34" charset="-127"/>
                <a:ea typeface="Malgun Gothic" panose="020B0503020000020004" pitchFamily="34" charset="-127"/>
              </a:rPr>
              <a:t>파이썬</a:t>
            </a:r>
            <a:r>
              <a:rPr lang="ko-KR" altLang="en-US" sz="81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br>
              <a:rPr lang="en-US" altLang="ko-KR" sz="81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ko-KR" altLang="en-US" sz="8100" b="1" dirty="0" err="1">
                <a:ln w="22225">
                  <a:solidFill>
                    <a:schemeClr val="tx1"/>
                  </a:solidFill>
                  <a:miter lim="800000"/>
                </a:ln>
                <a:noFill/>
                <a:latin typeface="Malgun Gothic" panose="020B0503020000020004" pitchFamily="34" charset="-127"/>
                <a:ea typeface="Malgun Gothic" panose="020B0503020000020004" pitchFamily="34" charset="-127"/>
              </a:rPr>
              <a:t>머신러닝</a:t>
            </a:r>
            <a:br>
              <a:rPr lang="en-US" altLang="ko-KR" sz="81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ko-KR" altLang="en-US" sz="720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Malgun Gothic" panose="020B0503020000020004" pitchFamily="34" charset="-127"/>
                <a:ea typeface="Malgun Gothic" panose="020B0503020000020004" pitchFamily="34" charset="-127"/>
              </a:rPr>
              <a:t>완벽 가이드</a:t>
            </a:r>
            <a:endParaRPr lang="en-KR" sz="8100" dirty="0">
              <a:ln w="22225">
                <a:solidFill>
                  <a:schemeClr val="tx1"/>
                </a:solidFill>
                <a:miter lim="800000"/>
              </a:ln>
              <a:noFill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FABBDC-3900-F546-A1F5-F3B1D3E15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5168868"/>
            <a:ext cx="10261600" cy="1202995"/>
          </a:xfrm>
        </p:spPr>
        <p:txBody>
          <a:bodyPr>
            <a:normAutofit/>
          </a:bodyPr>
          <a:lstStyle/>
          <a:p>
            <a:pPr algn="l"/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플랫폼사업팀</a:t>
            </a:r>
            <a:endParaRPr lang="en-KR" sz="3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B00D61-B466-FF46-973B-357032929798}"/>
              </a:ext>
            </a:extLst>
          </p:cNvPr>
          <p:cNvSpPr txBox="1">
            <a:spLocks/>
          </p:cNvSpPr>
          <p:nvPr/>
        </p:nvSpPr>
        <p:spPr>
          <a:xfrm>
            <a:off x="0" y="486137"/>
            <a:ext cx="3472405" cy="12562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600" dirty="0" err="1">
                <a:solidFill>
                  <a:schemeClr val="bg1"/>
                </a:solidFill>
              </a:rPr>
              <a:t>뭐신</a:t>
            </a:r>
            <a:r>
              <a:rPr lang="en-US" altLang="ko-KR" sz="3600" dirty="0">
                <a:solidFill>
                  <a:schemeClr val="bg1"/>
                </a:solidFill>
              </a:rPr>
              <a:t>~</a:t>
            </a:r>
            <a:r>
              <a:rPr lang="ko-KR" altLang="en-US" sz="3600" dirty="0">
                <a:solidFill>
                  <a:schemeClr val="bg1"/>
                </a:solidFill>
              </a:rPr>
              <a:t>러닝</a:t>
            </a:r>
            <a:r>
              <a:rPr lang="en-US" altLang="ko-KR" sz="3600" dirty="0">
                <a:solidFill>
                  <a:schemeClr val="bg1"/>
                </a:solidFill>
              </a:rPr>
              <a:t>?</a:t>
            </a:r>
            <a:r>
              <a:rPr lang="ko-KR" altLang="en-US" sz="3600" dirty="0">
                <a:solidFill>
                  <a:schemeClr val="bg1"/>
                </a:solidFill>
              </a:rPr>
              <a:t> </a:t>
            </a:r>
            <a:endParaRPr lang="en-US" altLang="ko-KR" sz="3600" dirty="0">
              <a:solidFill>
                <a:schemeClr val="bg1"/>
              </a:solidFill>
            </a:endParaRPr>
          </a:p>
          <a:p>
            <a:pPr algn="r"/>
            <a:r>
              <a:rPr lang="ko-KR" altLang="en-US" sz="3600" dirty="0" err="1">
                <a:solidFill>
                  <a:schemeClr val="bg1"/>
                </a:solidFill>
              </a:rPr>
              <a:t>머신러닝</a:t>
            </a:r>
            <a:r>
              <a:rPr lang="en-US" altLang="ko-KR" sz="3600" dirty="0">
                <a:solidFill>
                  <a:schemeClr val="bg1"/>
                </a:solidFill>
              </a:rPr>
              <a:t>!</a:t>
            </a:r>
            <a:endParaRPr lang="en-K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859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1356A-F00C-5B42-BFD5-FBEBEB3D0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47B10-AFCF-4346-866C-4FC651B3D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34426"/>
            <a:ext cx="5493153" cy="3350509"/>
          </a:xfrm>
          <a:solidFill>
            <a:schemeClr val="bg1">
              <a:lumMod val="95000"/>
            </a:schemeClr>
          </a:solidFill>
        </p:spPr>
        <p:txBody>
          <a:bodyPr lIns="108000" tIns="108000" rIns="108000" bIns="108000">
            <a:normAutofit/>
          </a:bodyPr>
          <a:lstStyle/>
          <a:p>
            <a:pPr marL="0" indent="0">
              <a:buNone/>
            </a:pPr>
            <a:r>
              <a:rPr lang="en-US" sz="1600" dirty="0"/>
              <a:t>array1 = </a:t>
            </a:r>
            <a:r>
              <a:rPr lang="en-US" sz="1600" dirty="0" err="1"/>
              <a:t>np.array</a:t>
            </a:r>
            <a:r>
              <a:rPr lang="en-US" sz="1600" dirty="0"/>
              <a:t>([1,2,3])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array2 = </a:t>
            </a:r>
            <a:r>
              <a:rPr lang="en-US" sz="1600" dirty="0" err="1"/>
              <a:t>np.array</a:t>
            </a:r>
            <a:r>
              <a:rPr lang="en-US" sz="1600" dirty="0"/>
              <a:t>([[1,2,3],</a:t>
            </a:r>
          </a:p>
          <a:p>
            <a:pPr marL="0" indent="0">
              <a:buNone/>
            </a:pPr>
            <a:r>
              <a:rPr lang="en-US" sz="1600" dirty="0"/>
              <a:t>                        [2,3,4]])</a:t>
            </a:r>
          </a:p>
          <a:p>
            <a:pPr marL="0" indent="0"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/>
              <a:t>array3 = </a:t>
            </a:r>
            <a:r>
              <a:rPr lang="en-US" sz="1600" dirty="0" err="1"/>
              <a:t>np.array</a:t>
            </a:r>
            <a:r>
              <a:rPr lang="en-US" sz="1600" dirty="0"/>
              <a:t>(</a:t>
            </a:r>
            <a:r>
              <a:rPr lang="en-US" altLang="ko-KR" sz="1600" dirty="0"/>
              <a:t>[</a:t>
            </a:r>
            <a:r>
              <a:rPr lang="en-US" sz="1600" dirty="0"/>
              <a:t>[1,2,3</a:t>
            </a:r>
            <a:r>
              <a:rPr lang="en-US" altLang="ko-KR" sz="1600" dirty="0"/>
              <a:t>]</a:t>
            </a:r>
            <a:r>
              <a:rPr lang="en-US" sz="1600" dirty="0"/>
              <a:t>])</a:t>
            </a:r>
          </a:p>
          <a:p>
            <a:pPr marL="0" indent="0"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/>
              <a:t>print('array1: {:0}</a:t>
            </a:r>
            <a:r>
              <a:rPr lang="ko-KR" altLang="en-US" sz="1600" dirty="0"/>
              <a:t>차원</a:t>
            </a:r>
            <a:r>
              <a:rPr lang="en-US" altLang="ko-KR" sz="1600" dirty="0"/>
              <a:t>, </a:t>
            </a:r>
            <a:r>
              <a:rPr lang="en-US" sz="1600" dirty="0"/>
              <a:t>array2: {:1}</a:t>
            </a:r>
            <a:r>
              <a:rPr lang="ko-KR" altLang="en-US" sz="1600" dirty="0"/>
              <a:t>차원</a:t>
            </a:r>
            <a:r>
              <a:rPr lang="en-US" altLang="ko-KR" sz="1600" dirty="0"/>
              <a:t>, </a:t>
            </a:r>
            <a:r>
              <a:rPr lang="en-US" sz="1600" dirty="0"/>
              <a:t>array3:{:2}</a:t>
            </a:r>
            <a:r>
              <a:rPr lang="ko-KR" altLang="en-US" sz="1600" dirty="0"/>
              <a:t>차원</a:t>
            </a:r>
            <a:r>
              <a:rPr lang="en-US" altLang="ko-KR" sz="1600" dirty="0"/>
              <a:t>’.</a:t>
            </a:r>
          </a:p>
          <a:p>
            <a:pPr marL="0" indent="0">
              <a:buNone/>
            </a:pPr>
            <a:r>
              <a:rPr lang="ko-KR" altLang="en-US" sz="1600" dirty="0"/>
              <a:t>       </a:t>
            </a:r>
            <a:r>
              <a:rPr lang="en-US" sz="1600" dirty="0"/>
              <a:t>format(array1.ndim, array2.ndim, array3.ndim))</a:t>
            </a:r>
            <a:endParaRPr lang="en-KR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EAFA14E-DE3A-434E-80F4-5D8FCE1BFC22}"/>
              </a:ext>
            </a:extLst>
          </p:cNvPr>
          <p:cNvSpPr txBox="1">
            <a:spLocks/>
          </p:cNvSpPr>
          <p:nvPr/>
        </p:nvSpPr>
        <p:spPr>
          <a:xfrm>
            <a:off x="7970709" y="1711465"/>
            <a:ext cx="3614563" cy="3473469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108000" rIns="108000" bIns="10800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array1 array </a:t>
            </a:r>
            <a:r>
              <a:rPr lang="ko-KR" altLang="en-US" sz="1600" dirty="0"/>
              <a:t>형태 </a:t>
            </a:r>
            <a:r>
              <a:rPr lang="en-US" altLang="ko-KR" sz="1600" dirty="0"/>
              <a:t>(3,) </a:t>
            </a:r>
            <a:endParaRPr lang="en-US" sz="1600" dirty="0"/>
          </a:p>
          <a:p>
            <a:pPr marL="0" indent="0">
              <a:buNone/>
            </a:pPr>
            <a:r>
              <a:rPr lang="en-US" altLang="ko-KR" sz="1600" dirty="0">
                <a:highlight>
                  <a:srgbClr val="FFFF00"/>
                </a:highlight>
                <a:sym typeface="Wingdings" pitchFamily="2" charset="2"/>
              </a:rPr>
              <a:t></a:t>
            </a:r>
            <a:r>
              <a:rPr lang="ko-KR" altLang="en-US" sz="1600" dirty="0">
                <a:highlight>
                  <a:srgbClr val="FFFF00"/>
                </a:highlight>
                <a:sym typeface="Wingdings" pitchFamily="2" charset="2"/>
              </a:rPr>
              <a:t> 리스트 </a:t>
            </a:r>
            <a:r>
              <a:rPr lang="en-US" altLang="ko-KR" sz="1600" dirty="0">
                <a:highlight>
                  <a:srgbClr val="FFFF00"/>
                </a:highlight>
                <a:sym typeface="Wingdings" pitchFamily="2" charset="2"/>
              </a:rPr>
              <a:t>[</a:t>
            </a:r>
            <a:r>
              <a:rPr lang="ko-KR" altLang="en-US" sz="1600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sz="1600" dirty="0">
                <a:highlight>
                  <a:srgbClr val="FFFF00"/>
                </a:highlight>
                <a:sym typeface="Wingdings" pitchFamily="2" charset="2"/>
              </a:rPr>
              <a:t>]</a:t>
            </a:r>
            <a:r>
              <a:rPr lang="ko-KR" altLang="en-US" sz="1600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sz="1600" dirty="0">
                <a:highlight>
                  <a:srgbClr val="FFFF00"/>
                </a:highlight>
              </a:rPr>
              <a:t>1</a:t>
            </a:r>
            <a:r>
              <a:rPr lang="ko-KR" altLang="en-US" sz="1600" dirty="0">
                <a:highlight>
                  <a:srgbClr val="FFFF00"/>
                </a:highlight>
              </a:rPr>
              <a:t>차원 데이터</a:t>
            </a:r>
            <a:endParaRPr lang="en-US" sz="16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array2 array </a:t>
            </a:r>
            <a:r>
              <a:rPr lang="ko-KR" altLang="en-US" sz="1600" dirty="0"/>
              <a:t>형태 </a:t>
            </a:r>
            <a:r>
              <a:rPr lang="en-US" altLang="ko-KR" sz="1600" dirty="0"/>
              <a:t>(2, 3) 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array3 array </a:t>
            </a:r>
            <a:r>
              <a:rPr lang="ko-KR" altLang="en-US" sz="1600" dirty="0"/>
              <a:t>형태 </a:t>
            </a:r>
            <a:r>
              <a:rPr lang="en-US" altLang="ko-KR" sz="1600" dirty="0"/>
              <a:t>(1, 3)</a:t>
            </a:r>
          </a:p>
          <a:p>
            <a:pPr>
              <a:buFont typeface="Wingdings" pitchFamily="2" charset="2"/>
              <a:buChar char="è"/>
            </a:pPr>
            <a:r>
              <a:rPr lang="en-US" altLang="ko-KR" sz="1600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ko-KR" altLang="en-US" sz="1600" dirty="0">
                <a:highlight>
                  <a:srgbClr val="FFFF00"/>
                </a:highlight>
                <a:sym typeface="Wingdings" pitchFamily="2" charset="2"/>
              </a:rPr>
              <a:t>리스트의 리스트 </a:t>
            </a:r>
            <a:r>
              <a:rPr lang="en-US" altLang="ko-KR" sz="1600" dirty="0">
                <a:highlight>
                  <a:srgbClr val="FFFF00"/>
                </a:highlight>
                <a:sym typeface="Wingdings" pitchFamily="2" charset="2"/>
              </a:rPr>
              <a:t>[[</a:t>
            </a:r>
            <a:r>
              <a:rPr lang="ko-KR" altLang="en-US" sz="1600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sz="1600" dirty="0">
                <a:highlight>
                  <a:srgbClr val="FFFF00"/>
                </a:highlight>
                <a:sym typeface="Wingdings" pitchFamily="2" charset="2"/>
              </a:rPr>
              <a:t>]]</a:t>
            </a:r>
          </a:p>
          <a:p>
            <a:pPr>
              <a:buFont typeface="Wingdings" pitchFamily="2" charset="2"/>
              <a:buChar char="è"/>
            </a:pPr>
            <a:r>
              <a:rPr lang="ko-KR" altLang="en-US" sz="1600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sz="1600" dirty="0">
                <a:highlight>
                  <a:srgbClr val="FFFF00"/>
                </a:highlight>
                <a:sym typeface="Wingdings" pitchFamily="2" charset="2"/>
              </a:rPr>
              <a:t>row, col </a:t>
            </a:r>
            <a:r>
              <a:rPr lang="ko-KR" altLang="en-US" sz="1200" dirty="0">
                <a:highlight>
                  <a:srgbClr val="FFFF00"/>
                </a:highlight>
                <a:sym typeface="Wingdings" pitchFamily="2" charset="2"/>
              </a:rPr>
              <a:t>로 이루어진</a:t>
            </a:r>
            <a:r>
              <a:rPr lang="ko-KR" altLang="en-US" sz="1600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sz="1600" dirty="0">
                <a:highlight>
                  <a:srgbClr val="FFFF00"/>
                </a:highlight>
              </a:rPr>
              <a:t>2</a:t>
            </a:r>
            <a:r>
              <a:rPr lang="ko-KR" altLang="en-US" sz="1600" dirty="0">
                <a:highlight>
                  <a:srgbClr val="FFFF00"/>
                </a:highlight>
              </a:rPr>
              <a:t>차원 데이터</a:t>
            </a:r>
            <a:endParaRPr lang="en-US" altLang="ko-KR" sz="1600" dirty="0">
              <a:highlight>
                <a:srgbClr val="FFFF00"/>
              </a:highlight>
            </a:endParaRPr>
          </a:p>
          <a:p>
            <a:pPr>
              <a:buFont typeface="Wingdings" pitchFamily="2" charset="2"/>
              <a:buChar char="è"/>
            </a:pPr>
            <a:endParaRPr lang="en-US" sz="1600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sz="1600" dirty="0"/>
              <a:t>array1: 1</a:t>
            </a:r>
            <a:r>
              <a:rPr lang="ko-KR" altLang="en-US" sz="1600" dirty="0"/>
              <a:t>차원</a:t>
            </a:r>
            <a:r>
              <a:rPr lang="en-US" altLang="ko-KR" sz="1600" dirty="0"/>
              <a:t>, </a:t>
            </a:r>
            <a:r>
              <a:rPr lang="en-US" sz="1600" dirty="0"/>
              <a:t>array2: 2</a:t>
            </a:r>
            <a:r>
              <a:rPr lang="ko-KR" altLang="en-US" sz="1600" dirty="0"/>
              <a:t>차원</a:t>
            </a:r>
            <a:r>
              <a:rPr lang="en-US" altLang="ko-KR" sz="1600" dirty="0"/>
              <a:t>, </a:t>
            </a:r>
            <a:r>
              <a:rPr lang="en-US" sz="1600" dirty="0"/>
              <a:t>array3: 2</a:t>
            </a:r>
            <a:r>
              <a:rPr lang="ko-KR" altLang="en-US" sz="1600" dirty="0"/>
              <a:t>차원</a:t>
            </a:r>
            <a:endParaRPr lang="en-US" sz="1600" dirty="0">
              <a:highlight>
                <a:srgbClr val="FFFF00"/>
              </a:highlight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F4B13E5-DA8E-594A-9E1A-77F4B2CF6244}"/>
              </a:ext>
            </a:extLst>
          </p:cNvPr>
          <p:cNvSpPr/>
          <p:nvPr/>
        </p:nvSpPr>
        <p:spPr>
          <a:xfrm>
            <a:off x="6331352" y="1902048"/>
            <a:ext cx="1466916" cy="363794"/>
          </a:xfrm>
          <a:prstGeom prst="rightArrow">
            <a:avLst>
              <a:gd name="adj1" fmla="val 50000"/>
              <a:gd name="adj2" fmla="val 7702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A0E86B0-902B-7348-9C4C-15798732C7B0}"/>
              </a:ext>
            </a:extLst>
          </p:cNvPr>
          <p:cNvSpPr/>
          <p:nvPr/>
        </p:nvSpPr>
        <p:spPr>
          <a:xfrm>
            <a:off x="6331352" y="2758694"/>
            <a:ext cx="1466916" cy="363794"/>
          </a:xfrm>
          <a:prstGeom prst="rightArrow">
            <a:avLst>
              <a:gd name="adj1" fmla="val 50000"/>
              <a:gd name="adj2" fmla="val 7702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40E24DE-5F2A-AD46-8B63-1C8E8750DDFC}"/>
              </a:ext>
            </a:extLst>
          </p:cNvPr>
          <p:cNvSpPr/>
          <p:nvPr/>
        </p:nvSpPr>
        <p:spPr>
          <a:xfrm>
            <a:off x="6331352" y="3662372"/>
            <a:ext cx="1466916" cy="363794"/>
          </a:xfrm>
          <a:prstGeom prst="rightArrow">
            <a:avLst>
              <a:gd name="adj1" fmla="val 50000"/>
              <a:gd name="adj2" fmla="val 7702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691CE3D-B86D-8D4C-9581-5FF8E142E10B}"/>
              </a:ext>
            </a:extLst>
          </p:cNvPr>
          <p:cNvSpPr/>
          <p:nvPr/>
        </p:nvSpPr>
        <p:spPr>
          <a:xfrm>
            <a:off x="6331352" y="4566050"/>
            <a:ext cx="1466916" cy="363794"/>
          </a:xfrm>
          <a:prstGeom prst="rightArrow">
            <a:avLst>
              <a:gd name="adj1" fmla="val 50000"/>
              <a:gd name="adj2" fmla="val 7702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868BA8-F984-B541-9140-3952B400723E}"/>
              </a:ext>
            </a:extLst>
          </p:cNvPr>
          <p:cNvSpPr/>
          <p:nvPr/>
        </p:nvSpPr>
        <p:spPr>
          <a:xfrm>
            <a:off x="6372904" y="2447488"/>
            <a:ext cx="1263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array.shape</a:t>
            </a:r>
            <a:endParaRPr lang="en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CB3A64-8281-9946-931A-7620E1BD61BE}"/>
              </a:ext>
            </a:extLst>
          </p:cNvPr>
          <p:cNvSpPr/>
          <p:nvPr/>
        </p:nvSpPr>
        <p:spPr>
          <a:xfrm>
            <a:off x="6357733" y="4310959"/>
            <a:ext cx="1184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array.ndim</a:t>
            </a:r>
            <a:endParaRPr lang="en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2B086F-42DE-634F-9C3D-087F8BD5FAAB}"/>
              </a:ext>
            </a:extLst>
          </p:cNvPr>
          <p:cNvSpPr txBox="1"/>
          <p:nvPr/>
        </p:nvSpPr>
        <p:spPr>
          <a:xfrm>
            <a:off x="10732409" y="36512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p.14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97591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A6C0C-83CF-404F-954B-147D33C1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nda</a:t>
            </a:r>
            <a:r>
              <a:rPr lang="en-KR" dirty="0"/>
              <a:t>rray </a:t>
            </a:r>
            <a:r>
              <a:rPr lang="ko-KR" altLang="en-US" dirty="0"/>
              <a:t>데이터 타입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9ED40-D4EB-E044-B57F-530FA8FE8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520"/>
            <a:ext cx="10515600" cy="2031325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ndarray</a:t>
            </a:r>
            <a:r>
              <a:rPr lang="ko-KR" altLang="en-US" dirty="0"/>
              <a:t> 내의 데이터는 숫자</a:t>
            </a:r>
            <a:r>
              <a:rPr lang="en-US" altLang="ko-KR" dirty="0"/>
              <a:t>,</a:t>
            </a:r>
            <a:r>
              <a:rPr lang="ko-KR" altLang="en-US" dirty="0"/>
              <a:t> 문자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Boolean </a:t>
            </a:r>
            <a:r>
              <a:rPr lang="ko-KR" altLang="en-US" dirty="0"/>
              <a:t>등 모두 가능</a:t>
            </a:r>
            <a:endParaRPr lang="en-US" altLang="ko-KR" dirty="0"/>
          </a:p>
          <a:p>
            <a:pPr lvl="1"/>
            <a:r>
              <a:rPr lang="ko-KR" altLang="en-US" dirty="0"/>
              <a:t>숫자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int, float, complex </a:t>
            </a:r>
            <a:r>
              <a:rPr lang="ko-KR" altLang="en-US" dirty="0"/>
              <a:t>타입 제공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연산 특성상 같은 데이터 타입만 가능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한 개의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객체에 </a:t>
            </a:r>
            <a:r>
              <a:rPr lang="en-US" altLang="ko-KR" dirty="0"/>
              <a:t>int </a:t>
            </a:r>
            <a:r>
              <a:rPr lang="ko-KR" altLang="en-US" dirty="0"/>
              <a:t>와 </a:t>
            </a:r>
            <a:r>
              <a:rPr lang="en-US" altLang="ko-KR" dirty="0"/>
              <a:t>float </a:t>
            </a:r>
            <a:r>
              <a:rPr lang="ko-KR" altLang="en-US" dirty="0"/>
              <a:t>동시 사용 불가능</a:t>
            </a:r>
            <a:endParaRPr lang="en-K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282624-D0ED-924F-9AB6-9D5770AF2E05}"/>
              </a:ext>
            </a:extLst>
          </p:cNvPr>
          <p:cNvSpPr/>
          <p:nvPr/>
        </p:nvSpPr>
        <p:spPr>
          <a:xfrm>
            <a:off x="838200" y="3225481"/>
            <a:ext cx="2733675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KR" dirty="0"/>
              <a:t>list2 = [1,</a:t>
            </a:r>
            <a:r>
              <a:rPr lang="ko-KR" altLang="en-US" dirty="0"/>
              <a:t> </a:t>
            </a:r>
            <a:r>
              <a:rPr lang="en-KR" dirty="0"/>
              <a:t>2,</a:t>
            </a:r>
            <a:r>
              <a:rPr lang="ko-KR" altLang="en-US" dirty="0"/>
              <a:t> </a:t>
            </a:r>
            <a:r>
              <a:rPr lang="en-KR" dirty="0"/>
              <a:t>'test']</a:t>
            </a:r>
          </a:p>
          <a:p>
            <a:r>
              <a:rPr lang="en-KR" dirty="0"/>
              <a:t>array2 = np.array(list2)</a:t>
            </a:r>
          </a:p>
          <a:p>
            <a:r>
              <a:rPr lang="en-KR" dirty="0"/>
              <a:t>print(array2, array2.dtype)</a:t>
            </a:r>
          </a:p>
          <a:p>
            <a:endParaRPr lang="en-KR" dirty="0"/>
          </a:p>
          <a:p>
            <a:r>
              <a:rPr lang="en-KR" dirty="0"/>
              <a:t>list3 = [1,</a:t>
            </a:r>
            <a:r>
              <a:rPr lang="ko-KR" altLang="en-US" dirty="0"/>
              <a:t> </a:t>
            </a:r>
            <a:r>
              <a:rPr lang="en-KR" dirty="0"/>
              <a:t>2,</a:t>
            </a:r>
            <a:r>
              <a:rPr lang="ko-KR" altLang="en-US" dirty="0"/>
              <a:t> </a:t>
            </a:r>
            <a:r>
              <a:rPr lang="en-KR" dirty="0"/>
              <a:t>3.0]</a:t>
            </a:r>
          </a:p>
          <a:p>
            <a:r>
              <a:rPr lang="en-KR" dirty="0"/>
              <a:t>array3 = np.array(list3)</a:t>
            </a:r>
          </a:p>
          <a:p>
            <a:r>
              <a:rPr lang="en-KR" dirty="0"/>
              <a:t>print(array3, array3.dtype)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77C12-3582-A646-896B-E5F8F5D5D2BB}"/>
              </a:ext>
            </a:extLst>
          </p:cNvPr>
          <p:cNvSpPr/>
          <p:nvPr/>
        </p:nvSpPr>
        <p:spPr>
          <a:xfrm>
            <a:off x="4905618" y="3931462"/>
            <a:ext cx="193008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['1' '2' 'test'] &lt;U21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[1. 2. 3.] float64</a:t>
            </a:r>
            <a:endParaRPr lang="en-KR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E4F9B70-353E-F540-96E7-499F4F22723A}"/>
              </a:ext>
            </a:extLst>
          </p:cNvPr>
          <p:cNvSpPr/>
          <p:nvPr/>
        </p:nvSpPr>
        <p:spPr>
          <a:xfrm>
            <a:off x="3932871" y="3934232"/>
            <a:ext cx="678426" cy="363794"/>
          </a:xfrm>
          <a:prstGeom prst="rightArrow">
            <a:avLst>
              <a:gd name="adj1" fmla="val 50000"/>
              <a:gd name="adj2" fmla="val 7702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AFFD478-5D1D-0247-B08C-4F2146FC4715}"/>
              </a:ext>
            </a:extLst>
          </p:cNvPr>
          <p:cNvSpPr/>
          <p:nvPr/>
        </p:nvSpPr>
        <p:spPr>
          <a:xfrm>
            <a:off x="3932871" y="4767997"/>
            <a:ext cx="678426" cy="363794"/>
          </a:xfrm>
          <a:prstGeom prst="rightArrow">
            <a:avLst>
              <a:gd name="adj1" fmla="val 50000"/>
              <a:gd name="adj2" fmla="val 7702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F8E188-FB78-4742-87F4-07AC88F08470}"/>
              </a:ext>
            </a:extLst>
          </p:cNvPr>
          <p:cNvSpPr/>
          <p:nvPr/>
        </p:nvSpPr>
        <p:spPr>
          <a:xfrm>
            <a:off x="6972543" y="3931462"/>
            <a:ext cx="7312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String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float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C9AD17-E926-DD4A-825E-12A85084A690}"/>
              </a:ext>
            </a:extLst>
          </p:cNvPr>
          <p:cNvSpPr/>
          <p:nvPr/>
        </p:nvSpPr>
        <p:spPr>
          <a:xfrm>
            <a:off x="8395231" y="4213328"/>
            <a:ext cx="29354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배열 내 데이터 타입 중</a:t>
            </a:r>
            <a:endParaRPr lang="en-US" altLang="ko-KR" dirty="0"/>
          </a:p>
          <a:p>
            <a:r>
              <a:rPr lang="ko-KR" altLang="en-US" dirty="0"/>
              <a:t>더 큰 데이터 타입으로 변환</a:t>
            </a:r>
            <a:endParaRPr lang="en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F6450B-4B8B-A04B-889E-397D77D306B2}"/>
              </a:ext>
            </a:extLst>
          </p:cNvPr>
          <p:cNvSpPr txBox="1"/>
          <p:nvPr/>
        </p:nvSpPr>
        <p:spPr>
          <a:xfrm>
            <a:off x="10732409" y="36512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p.16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001828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EC7E9EA-DC50-3046-BCFC-913331198B7A}"/>
              </a:ext>
            </a:extLst>
          </p:cNvPr>
          <p:cNvSpPr/>
          <p:nvPr/>
        </p:nvSpPr>
        <p:spPr>
          <a:xfrm>
            <a:off x="4434211" y="2071868"/>
            <a:ext cx="2946721" cy="116051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6A6C0C-83CF-404F-954B-147D33C1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nda</a:t>
            </a:r>
            <a:r>
              <a:rPr lang="en-KR" dirty="0"/>
              <a:t>rray </a:t>
            </a:r>
            <a:r>
              <a:rPr lang="ko-KR" altLang="en-US" dirty="0"/>
              <a:t>데이터 타입 변환 </a:t>
            </a:r>
            <a:r>
              <a:rPr lang="en-US" altLang="ko-KR" dirty="0" err="1"/>
              <a:t>astype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9ED40-D4EB-E044-B57F-530FA8FE8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521"/>
            <a:ext cx="10515600" cy="10863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데이터 타입을 한꺼번에 변환하는 명령어</a:t>
            </a:r>
            <a:r>
              <a:rPr lang="en-US" altLang="ko-KR" dirty="0"/>
              <a:t>	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 err="1"/>
              <a:t>사용예</a:t>
            </a:r>
            <a:r>
              <a:rPr lang="en-US" altLang="ko-KR" sz="1600" dirty="0"/>
              <a:t>)</a:t>
            </a:r>
            <a:r>
              <a:rPr lang="ko-KR" altLang="en-US" sz="1600" dirty="0"/>
              <a:t> 데이터가 </a:t>
            </a:r>
            <a:r>
              <a:rPr lang="en-US" altLang="ko-KR" sz="1600" dirty="0"/>
              <a:t>float </a:t>
            </a:r>
            <a:r>
              <a:rPr lang="ko-KR" altLang="en-US" sz="1600" dirty="0"/>
              <a:t>일 때 </a:t>
            </a:r>
            <a:r>
              <a:rPr lang="en-US" altLang="ko-KR" sz="1600" dirty="0"/>
              <a:t>int </a:t>
            </a:r>
            <a:r>
              <a:rPr lang="ko-KR" altLang="en-US" sz="1600" dirty="0"/>
              <a:t>로 바꿔서 메모리 절약</a:t>
            </a:r>
            <a:endParaRPr lang="en-KR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18CB2-5E87-A74A-AB88-9852C1B39779}"/>
              </a:ext>
            </a:extLst>
          </p:cNvPr>
          <p:cNvSpPr/>
          <p:nvPr/>
        </p:nvSpPr>
        <p:spPr>
          <a:xfrm>
            <a:off x="4576823" y="2150357"/>
            <a:ext cx="266149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KR" dirty="0"/>
              <a:t> array_int.</a:t>
            </a:r>
            <a:r>
              <a:rPr lang="en-KR" dirty="0">
                <a:solidFill>
                  <a:srgbClr val="FF0000"/>
                </a:solidFill>
              </a:rPr>
              <a:t>astype</a:t>
            </a:r>
            <a:r>
              <a:rPr lang="en-KR" dirty="0"/>
              <a:t>(</a:t>
            </a:r>
            <a:r>
              <a:rPr lang="en-KR" dirty="0">
                <a:solidFill>
                  <a:srgbClr val="00B050"/>
                </a:solidFill>
              </a:rPr>
              <a:t>'float64</a:t>
            </a:r>
            <a:r>
              <a:rPr lang="en-KR" dirty="0"/>
              <a:t>')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5AD174-DEC5-AF46-9B39-322B52586324}"/>
              </a:ext>
            </a:extLst>
          </p:cNvPr>
          <p:cNvSpPr/>
          <p:nvPr/>
        </p:nvSpPr>
        <p:spPr>
          <a:xfrm>
            <a:off x="6453248" y="2519689"/>
            <a:ext cx="4342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</a:t>
            </a:r>
            <a:r>
              <a:rPr lang="en-KR" dirty="0">
                <a:solidFill>
                  <a:srgbClr val="00B050"/>
                </a:solidFill>
              </a:rPr>
              <a:t>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41DC82-BAC5-9249-916C-7135E846B4F1}"/>
              </a:ext>
            </a:extLst>
          </p:cNvPr>
          <p:cNvSpPr/>
          <p:nvPr/>
        </p:nvSpPr>
        <p:spPr>
          <a:xfrm rot="5400000">
            <a:off x="6563619" y="2876037"/>
            <a:ext cx="34336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…</a:t>
            </a:r>
            <a:endParaRPr lang="en-KR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F6450B-4B8B-A04B-889E-397D77D306B2}"/>
              </a:ext>
            </a:extLst>
          </p:cNvPr>
          <p:cNvSpPr txBox="1"/>
          <p:nvPr/>
        </p:nvSpPr>
        <p:spPr>
          <a:xfrm>
            <a:off x="10732409" y="36512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p.18</a:t>
            </a:r>
            <a:endParaRPr lang="en-K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452BE6-8525-7542-8ABB-74F6E23F8B1A}"/>
              </a:ext>
            </a:extLst>
          </p:cNvPr>
          <p:cNvSpPr/>
          <p:nvPr/>
        </p:nvSpPr>
        <p:spPr>
          <a:xfrm>
            <a:off x="977096" y="3458379"/>
            <a:ext cx="3905493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/>
              <a:t>array_int</a:t>
            </a:r>
            <a:r>
              <a:rPr lang="en-US" dirty="0"/>
              <a:t> = </a:t>
            </a:r>
            <a:r>
              <a:rPr lang="en-US" dirty="0" err="1"/>
              <a:t>np.array</a:t>
            </a:r>
            <a:r>
              <a:rPr lang="en-US" dirty="0"/>
              <a:t>([1,2,3])</a:t>
            </a:r>
          </a:p>
          <a:p>
            <a:r>
              <a:rPr lang="en-US" dirty="0" err="1">
                <a:solidFill>
                  <a:srgbClr val="0070C0"/>
                </a:solidFill>
              </a:rPr>
              <a:t>array_float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= </a:t>
            </a:r>
            <a:r>
              <a:rPr lang="en-US" dirty="0" err="1"/>
              <a:t>array_int.</a:t>
            </a:r>
            <a:r>
              <a:rPr lang="en-US" dirty="0" err="1">
                <a:solidFill>
                  <a:srgbClr val="FF0000"/>
                </a:solidFill>
              </a:rPr>
              <a:t>astype</a:t>
            </a:r>
            <a:r>
              <a:rPr lang="en-US" dirty="0"/>
              <a:t>('float64')</a:t>
            </a:r>
          </a:p>
          <a:p>
            <a:r>
              <a:rPr lang="en-US" dirty="0"/>
              <a:t>print(</a:t>
            </a:r>
            <a:r>
              <a:rPr lang="en-US" dirty="0" err="1"/>
              <a:t>array_float</a:t>
            </a:r>
            <a:r>
              <a:rPr lang="en-US" dirty="0"/>
              <a:t>, </a:t>
            </a:r>
            <a:r>
              <a:rPr lang="en-US" dirty="0" err="1"/>
              <a:t>array_float.dtype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array_int1 = </a:t>
            </a:r>
            <a:r>
              <a:rPr lang="en-US" dirty="0" err="1">
                <a:solidFill>
                  <a:srgbClr val="0070C0"/>
                </a:solidFill>
              </a:rPr>
              <a:t>array_float</a:t>
            </a:r>
            <a:r>
              <a:rPr lang="en-US" dirty="0" err="1"/>
              <a:t>.</a:t>
            </a:r>
            <a:r>
              <a:rPr lang="en-US" dirty="0" err="1">
                <a:solidFill>
                  <a:srgbClr val="FF0000"/>
                </a:solidFill>
              </a:rPr>
              <a:t>astype</a:t>
            </a:r>
            <a:r>
              <a:rPr lang="en-US" dirty="0"/>
              <a:t>('int32')</a:t>
            </a:r>
          </a:p>
          <a:p>
            <a:r>
              <a:rPr lang="en-US" dirty="0"/>
              <a:t>print(array_int1, array_int1.dtype)</a:t>
            </a:r>
          </a:p>
          <a:p>
            <a:endParaRPr lang="en-US" dirty="0"/>
          </a:p>
          <a:p>
            <a:r>
              <a:rPr lang="en-US" dirty="0"/>
              <a:t>array_float1 = </a:t>
            </a:r>
            <a:r>
              <a:rPr lang="en-US" dirty="0" err="1"/>
              <a:t>np.array</a:t>
            </a:r>
            <a:r>
              <a:rPr lang="en-US" dirty="0"/>
              <a:t>([1.1, 2.1, 3.1])</a:t>
            </a:r>
          </a:p>
          <a:p>
            <a:r>
              <a:rPr lang="en-US" dirty="0"/>
              <a:t>array_int2 = array_float1.</a:t>
            </a:r>
            <a:r>
              <a:rPr lang="en-US" dirty="0">
                <a:solidFill>
                  <a:srgbClr val="FF0000"/>
                </a:solidFill>
              </a:rPr>
              <a:t>astype</a:t>
            </a:r>
            <a:r>
              <a:rPr lang="en-US" dirty="0"/>
              <a:t>('int32')</a:t>
            </a:r>
          </a:p>
          <a:p>
            <a:r>
              <a:rPr lang="en-US" dirty="0"/>
              <a:t>print(array_int2, array_int2.dtype)</a:t>
            </a:r>
            <a:endParaRPr lang="en-KR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80AD711-17CC-8745-BB48-8A2399C931E2}"/>
              </a:ext>
            </a:extLst>
          </p:cNvPr>
          <p:cNvSpPr/>
          <p:nvPr/>
        </p:nvSpPr>
        <p:spPr>
          <a:xfrm>
            <a:off x="5417574" y="4707643"/>
            <a:ext cx="678426" cy="363794"/>
          </a:xfrm>
          <a:prstGeom prst="rightArrow">
            <a:avLst>
              <a:gd name="adj1" fmla="val 50000"/>
              <a:gd name="adj2" fmla="val 7702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15E35E-822C-6548-80CB-06F3101F16D1}"/>
              </a:ext>
            </a:extLst>
          </p:cNvPr>
          <p:cNvSpPr/>
          <p:nvPr/>
        </p:nvSpPr>
        <p:spPr>
          <a:xfrm>
            <a:off x="6424798" y="3458379"/>
            <a:ext cx="1673343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[1. 2. 3.] float64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[1 2 3] int32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[1 2 3] int32</a:t>
            </a:r>
          </a:p>
        </p:txBody>
      </p:sp>
    </p:spTree>
    <p:extLst>
      <p:ext uri="{BB962C8B-B14F-4D97-AF65-F5344CB8AC3E}">
        <p14:creationId xmlns:p14="http://schemas.microsoft.com/office/powerpoint/2010/main" val="175443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8A4A0-074A-B847-96B9-0B35F782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ndarray</a:t>
            </a:r>
            <a:r>
              <a:rPr lang="en-US" dirty="0"/>
              <a:t> </a:t>
            </a:r>
            <a:r>
              <a:rPr lang="ko-KR" altLang="en-US" dirty="0"/>
              <a:t>편리하게 생성하기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1018E-54C7-C64F-A5CF-73A86305C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520"/>
            <a:ext cx="5438422" cy="5191443"/>
          </a:xfrm>
        </p:spPr>
        <p:txBody>
          <a:bodyPr/>
          <a:lstStyle/>
          <a:p>
            <a:r>
              <a:rPr lang="en-US" altLang="ko-KR" b="1" dirty="0"/>
              <a:t>arrange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~n </a:t>
            </a:r>
            <a:r>
              <a:rPr lang="ko-KR" altLang="en-US" dirty="0" err="1"/>
              <a:t>연속값</a:t>
            </a:r>
            <a:r>
              <a:rPr lang="ko-KR" altLang="en-US" dirty="0"/>
              <a:t> 생성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ko-KR" b="1" dirty="0"/>
              <a:t>zeros</a:t>
            </a:r>
            <a:r>
              <a:rPr lang="en-US" altLang="ko-KR" dirty="0"/>
              <a:t> :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초기화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ko-KR" b="1" dirty="0"/>
              <a:t>ones</a:t>
            </a:r>
            <a:r>
              <a:rPr lang="en-US" altLang="ko-KR" dirty="0"/>
              <a:t> :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초기화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6769B0-2E4B-A14E-A416-28F94B0A26D5}"/>
              </a:ext>
            </a:extLst>
          </p:cNvPr>
          <p:cNvSpPr/>
          <p:nvPr/>
        </p:nvSpPr>
        <p:spPr>
          <a:xfrm>
            <a:off x="1124579" y="3398413"/>
            <a:ext cx="411625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/>
              <a:t>zero_array</a:t>
            </a:r>
            <a:r>
              <a:rPr lang="en-US" dirty="0"/>
              <a:t> = </a:t>
            </a:r>
            <a:r>
              <a:rPr lang="en-US" dirty="0" err="1"/>
              <a:t>np.</a:t>
            </a:r>
            <a:r>
              <a:rPr lang="en-US" dirty="0" err="1">
                <a:solidFill>
                  <a:srgbClr val="FF0000"/>
                </a:solidFill>
              </a:rPr>
              <a:t>zeros</a:t>
            </a:r>
            <a:r>
              <a:rPr lang="en-US" dirty="0"/>
              <a:t>((3,2), </a:t>
            </a:r>
            <a:r>
              <a:rPr lang="en-US" dirty="0" err="1"/>
              <a:t>dtype</a:t>
            </a:r>
            <a:r>
              <a:rPr lang="en-US" dirty="0"/>
              <a:t>='int32')</a:t>
            </a:r>
            <a:endParaRPr lang="en-K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F76216-C56A-2741-BF77-779602C4954F}"/>
              </a:ext>
            </a:extLst>
          </p:cNvPr>
          <p:cNvSpPr/>
          <p:nvPr/>
        </p:nvSpPr>
        <p:spPr>
          <a:xfrm>
            <a:off x="1124579" y="1456646"/>
            <a:ext cx="321466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KR" dirty="0"/>
              <a:t>sequence_array = np.</a:t>
            </a:r>
            <a:r>
              <a:rPr lang="en-KR" dirty="0">
                <a:solidFill>
                  <a:srgbClr val="FF0000"/>
                </a:solidFill>
              </a:rPr>
              <a:t>arange</a:t>
            </a:r>
            <a:r>
              <a:rPr lang="en-KR" dirty="0"/>
              <a:t>(10)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B96CAC-1EB6-9B47-9BD7-2C8DF6869755}"/>
              </a:ext>
            </a:extLst>
          </p:cNvPr>
          <p:cNvSpPr/>
          <p:nvPr/>
        </p:nvSpPr>
        <p:spPr>
          <a:xfrm>
            <a:off x="1124579" y="5415329"/>
            <a:ext cx="268111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/>
              <a:t>one_array</a:t>
            </a:r>
            <a:r>
              <a:rPr lang="en-US" dirty="0"/>
              <a:t> = </a:t>
            </a:r>
            <a:r>
              <a:rPr lang="en-US" dirty="0" err="1"/>
              <a:t>np.</a:t>
            </a:r>
            <a:r>
              <a:rPr lang="en-US" dirty="0" err="1">
                <a:solidFill>
                  <a:srgbClr val="FF0000"/>
                </a:solidFill>
              </a:rPr>
              <a:t>ones</a:t>
            </a:r>
            <a:r>
              <a:rPr lang="en-US" dirty="0"/>
              <a:t>((3,2))</a:t>
            </a:r>
            <a:endParaRPr lang="en-K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5E4FDF-13EF-4C46-86F5-0845EA056E5D}"/>
              </a:ext>
            </a:extLst>
          </p:cNvPr>
          <p:cNvSpPr/>
          <p:nvPr/>
        </p:nvSpPr>
        <p:spPr>
          <a:xfrm>
            <a:off x="6864100" y="1456646"/>
            <a:ext cx="2024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[0 1 2 3 4 5 6 7 8 9] </a:t>
            </a:r>
          </a:p>
          <a:p>
            <a:r>
              <a:rPr lang="en-US" dirty="0"/>
              <a:t>int64 (10,)</a:t>
            </a:r>
            <a:endParaRPr lang="en-K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793BBB-345A-C048-AF21-FED6699DCACE}"/>
              </a:ext>
            </a:extLst>
          </p:cNvPr>
          <p:cNvSpPr/>
          <p:nvPr/>
        </p:nvSpPr>
        <p:spPr>
          <a:xfrm>
            <a:off x="6864100" y="3031665"/>
            <a:ext cx="125976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[[0 0] </a:t>
            </a:r>
          </a:p>
          <a:p>
            <a:r>
              <a:rPr lang="en-US" dirty="0"/>
              <a:t> [0 0] </a:t>
            </a:r>
          </a:p>
          <a:p>
            <a:r>
              <a:rPr lang="en-US" dirty="0"/>
              <a:t> [0 0]] </a:t>
            </a:r>
          </a:p>
          <a:p>
            <a:r>
              <a:rPr lang="en-US" dirty="0"/>
              <a:t> int32 (3, 2)</a:t>
            </a:r>
            <a:endParaRPr lang="en-K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59C33-35D3-D54C-B48F-1042A7575B37}"/>
              </a:ext>
            </a:extLst>
          </p:cNvPr>
          <p:cNvSpPr/>
          <p:nvPr/>
        </p:nvSpPr>
        <p:spPr>
          <a:xfrm>
            <a:off x="6864100" y="5055987"/>
            <a:ext cx="138800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[[1. 1.] </a:t>
            </a:r>
          </a:p>
          <a:p>
            <a:r>
              <a:rPr lang="en-US" dirty="0"/>
              <a:t> [1. 1.]</a:t>
            </a:r>
          </a:p>
          <a:p>
            <a:r>
              <a:rPr lang="en-US" dirty="0"/>
              <a:t> [1. 1.]] </a:t>
            </a:r>
          </a:p>
          <a:p>
            <a:r>
              <a:rPr lang="en-US" dirty="0"/>
              <a:t>float64 (3, 2)</a:t>
            </a:r>
            <a:endParaRPr lang="en-K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6B365-EFB0-0F4F-8078-A16CCEB1615F}"/>
              </a:ext>
            </a:extLst>
          </p:cNvPr>
          <p:cNvSpPr/>
          <p:nvPr/>
        </p:nvSpPr>
        <p:spPr>
          <a:xfrm>
            <a:off x="1124579" y="1834073"/>
            <a:ext cx="5055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print(sequence_array.dtype, sequence_array.shape)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A174CB-986A-D44C-A4F9-C7880497BFB1}"/>
              </a:ext>
            </a:extLst>
          </p:cNvPr>
          <p:cNvSpPr/>
          <p:nvPr/>
        </p:nvSpPr>
        <p:spPr>
          <a:xfrm>
            <a:off x="1124579" y="3775841"/>
            <a:ext cx="4056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print(zero_array.dtype, zero_array.shape)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3A61FD-FDDE-CF48-A7FB-696C584DFA45}"/>
              </a:ext>
            </a:extLst>
          </p:cNvPr>
          <p:cNvSpPr/>
          <p:nvPr/>
        </p:nvSpPr>
        <p:spPr>
          <a:xfrm>
            <a:off x="1124579" y="5804046"/>
            <a:ext cx="4027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print(one_array.dtype, one _array.shape)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C7D6D7-6876-5C43-8BC6-00818FCD4859}"/>
              </a:ext>
            </a:extLst>
          </p:cNvPr>
          <p:cNvSpPr txBox="1"/>
          <p:nvPr/>
        </p:nvSpPr>
        <p:spPr>
          <a:xfrm>
            <a:off x="10732409" y="36512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p.19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52073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50D0-DDCD-D545-B970-69612E915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ndarray</a:t>
            </a:r>
            <a:r>
              <a:rPr lang="en-US" dirty="0"/>
              <a:t> </a:t>
            </a:r>
            <a:r>
              <a:rPr lang="ko-KR" altLang="en-US" dirty="0"/>
              <a:t>의 차원과 크기를 변경하는 </a:t>
            </a:r>
            <a:r>
              <a:rPr lang="en-US" dirty="0"/>
              <a:t>reshape()</a:t>
            </a:r>
            <a:endParaRPr lang="en-K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DB1BF9-E875-D945-955D-B3FF842CED66}"/>
              </a:ext>
            </a:extLst>
          </p:cNvPr>
          <p:cNvSpPr/>
          <p:nvPr/>
        </p:nvSpPr>
        <p:spPr>
          <a:xfrm>
            <a:off x="658386" y="1120676"/>
            <a:ext cx="2901244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KR" dirty="0"/>
              <a:t>array1 = np.</a:t>
            </a:r>
            <a:r>
              <a:rPr lang="en-KR" dirty="0">
                <a:solidFill>
                  <a:srgbClr val="FF0000"/>
                </a:solidFill>
              </a:rPr>
              <a:t>arange</a:t>
            </a:r>
            <a:r>
              <a:rPr lang="en-KR" dirty="0"/>
              <a:t>(10)</a:t>
            </a:r>
          </a:p>
          <a:p>
            <a:r>
              <a:rPr lang="en-KR" dirty="0"/>
              <a:t>print('array1:\n', array1)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array2 = array1.</a:t>
            </a:r>
            <a:r>
              <a:rPr lang="en-KR" dirty="0">
                <a:solidFill>
                  <a:srgbClr val="FF0000"/>
                </a:solidFill>
              </a:rPr>
              <a:t>reshape</a:t>
            </a:r>
            <a:r>
              <a:rPr lang="en-KR" dirty="0"/>
              <a:t>(2,5)</a:t>
            </a:r>
          </a:p>
          <a:p>
            <a:r>
              <a:rPr lang="en-KR" dirty="0"/>
              <a:t>print('\n array2:\n', array2)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array3 = array1.</a:t>
            </a:r>
            <a:r>
              <a:rPr lang="en-KR" dirty="0">
                <a:solidFill>
                  <a:srgbClr val="FF0000"/>
                </a:solidFill>
              </a:rPr>
              <a:t>reshape</a:t>
            </a:r>
            <a:r>
              <a:rPr lang="en-KR" dirty="0"/>
              <a:t>(5,2)</a:t>
            </a:r>
          </a:p>
          <a:p>
            <a:r>
              <a:rPr lang="en-KR" dirty="0"/>
              <a:t>print('\n array3:\n', array3)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35D4F1-8A1E-6A4A-A8F8-740EE8F6E341}"/>
              </a:ext>
            </a:extLst>
          </p:cNvPr>
          <p:cNvSpPr/>
          <p:nvPr/>
        </p:nvSpPr>
        <p:spPr>
          <a:xfrm>
            <a:off x="3999897" y="1120676"/>
            <a:ext cx="235937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array1: </a:t>
            </a:r>
          </a:p>
          <a:p>
            <a:r>
              <a:rPr lang="en-US" dirty="0"/>
              <a:t>[0 1 2 3 4 5 6 7 8 9] </a:t>
            </a:r>
          </a:p>
          <a:p>
            <a:endParaRPr lang="en-US" dirty="0"/>
          </a:p>
          <a:p>
            <a:r>
              <a:rPr lang="en-US" dirty="0"/>
              <a:t>array2: </a:t>
            </a:r>
          </a:p>
          <a:p>
            <a:r>
              <a:rPr lang="en-US" dirty="0"/>
              <a:t>[[0 1 2 3 4] 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en-US" dirty="0"/>
              <a:t>5 6 7 8 9]] </a:t>
            </a:r>
          </a:p>
          <a:p>
            <a:endParaRPr lang="en-US" dirty="0"/>
          </a:p>
          <a:p>
            <a:r>
              <a:rPr lang="en-US" dirty="0"/>
              <a:t>array3: </a:t>
            </a:r>
          </a:p>
          <a:p>
            <a:r>
              <a:rPr lang="en-US" dirty="0"/>
              <a:t>[[0 1]</a:t>
            </a:r>
          </a:p>
          <a:p>
            <a:r>
              <a:rPr lang="en-US" dirty="0"/>
              <a:t> [2 3]</a:t>
            </a:r>
          </a:p>
          <a:p>
            <a:r>
              <a:rPr lang="en-US" dirty="0"/>
              <a:t> [4 5]</a:t>
            </a:r>
          </a:p>
          <a:p>
            <a:r>
              <a:rPr lang="en-US" dirty="0"/>
              <a:t> [6 7]</a:t>
            </a:r>
          </a:p>
          <a:p>
            <a:r>
              <a:rPr lang="en-US" dirty="0"/>
              <a:t> [8 9]]</a:t>
            </a:r>
            <a:endParaRPr lang="en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D4C8FB-6559-C347-AB58-B168D7A584C0}"/>
              </a:ext>
            </a:extLst>
          </p:cNvPr>
          <p:cNvSpPr/>
          <p:nvPr/>
        </p:nvSpPr>
        <p:spPr>
          <a:xfrm>
            <a:off x="5647437" y="3534993"/>
            <a:ext cx="3767667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array1 = </a:t>
            </a:r>
            <a:r>
              <a:rPr lang="en-US" dirty="0" err="1"/>
              <a:t>np.</a:t>
            </a:r>
            <a:r>
              <a:rPr lang="en-US" dirty="0" err="1">
                <a:solidFill>
                  <a:srgbClr val="FF0000"/>
                </a:solidFill>
              </a:rPr>
              <a:t>arange</a:t>
            </a:r>
            <a:r>
              <a:rPr lang="en-US" dirty="0"/>
              <a:t>(10)</a:t>
            </a:r>
          </a:p>
          <a:p>
            <a:r>
              <a:rPr lang="en-US" dirty="0"/>
              <a:t>print(array1)</a:t>
            </a:r>
          </a:p>
          <a:p>
            <a:endParaRPr lang="en-US" dirty="0"/>
          </a:p>
          <a:p>
            <a:r>
              <a:rPr lang="en-US" dirty="0"/>
              <a:t>array2 = array1.</a:t>
            </a:r>
            <a:r>
              <a:rPr lang="en-US" dirty="0">
                <a:solidFill>
                  <a:srgbClr val="FF0000"/>
                </a:solidFill>
              </a:rPr>
              <a:t>reshape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-1</a:t>
            </a:r>
            <a:r>
              <a:rPr lang="en-US" dirty="0"/>
              <a:t>,</a:t>
            </a:r>
            <a:r>
              <a:rPr lang="ko-KR" altLang="en-US" dirty="0"/>
              <a:t> </a:t>
            </a:r>
            <a:r>
              <a:rPr lang="en-US" dirty="0"/>
              <a:t>5)</a:t>
            </a:r>
          </a:p>
          <a:p>
            <a:r>
              <a:rPr lang="en-US" dirty="0"/>
              <a:t>print('\n array2 shape:', array2.shape)</a:t>
            </a:r>
          </a:p>
          <a:p>
            <a:endParaRPr lang="en-US" dirty="0"/>
          </a:p>
          <a:p>
            <a:r>
              <a:rPr lang="en-US" dirty="0"/>
              <a:t>array3 = array1.</a:t>
            </a:r>
            <a:r>
              <a:rPr lang="en-US" dirty="0">
                <a:solidFill>
                  <a:srgbClr val="FF0000"/>
                </a:solidFill>
              </a:rPr>
              <a:t>reshape</a:t>
            </a:r>
            <a:r>
              <a:rPr lang="en-US" dirty="0"/>
              <a:t>(5,</a:t>
            </a:r>
            <a:r>
              <a:rPr lang="ko-KR" alt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-1</a:t>
            </a:r>
            <a:r>
              <a:rPr lang="en-US" dirty="0"/>
              <a:t>)</a:t>
            </a:r>
          </a:p>
          <a:p>
            <a:r>
              <a:rPr lang="en-US" dirty="0"/>
              <a:t>print('\n array4 shape:', array3.shape)</a:t>
            </a:r>
            <a:endParaRPr lang="en-K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AA5C63-103A-4E4F-A571-2B1240E65381}"/>
              </a:ext>
            </a:extLst>
          </p:cNvPr>
          <p:cNvSpPr/>
          <p:nvPr/>
        </p:nvSpPr>
        <p:spPr>
          <a:xfrm>
            <a:off x="9859805" y="3673492"/>
            <a:ext cx="20396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[0 1 2 3 4 5 6 7 8 9]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array2 shape: (2, 5)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array4 shape: (5, 2)</a:t>
            </a:r>
            <a:endParaRPr lang="en-KR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8DF1563-EE53-6E49-8B4E-467617C631F9}"/>
              </a:ext>
            </a:extLst>
          </p:cNvPr>
          <p:cNvSpPr/>
          <p:nvPr/>
        </p:nvSpPr>
        <p:spPr>
          <a:xfrm>
            <a:off x="3554318" y="2399961"/>
            <a:ext cx="450892" cy="363794"/>
          </a:xfrm>
          <a:prstGeom prst="rightArrow">
            <a:avLst>
              <a:gd name="adj1" fmla="val 50000"/>
              <a:gd name="adj2" fmla="val 7702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7C785F5-5AA8-604C-9594-563E20D93931}"/>
              </a:ext>
            </a:extLst>
          </p:cNvPr>
          <p:cNvSpPr/>
          <p:nvPr/>
        </p:nvSpPr>
        <p:spPr>
          <a:xfrm>
            <a:off x="9408913" y="4569786"/>
            <a:ext cx="450892" cy="363794"/>
          </a:xfrm>
          <a:prstGeom prst="rightArrow">
            <a:avLst>
              <a:gd name="adj1" fmla="val 50000"/>
              <a:gd name="adj2" fmla="val 7702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077AF-970F-0643-B47D-AA746AFC61AD}"/>
              </a:ext>
            </a:extLst>
          </p:cNvPr>
          <p:cNvSpPr txBox="1"/>
          <p:nvPr/>
        </p:nvSpPr>
        <p:spPr>
          <a:xfrm>
            <a:off x="10732409" y="36512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p.20</a:t>
            </a:r>
            <a:endParaRPr lang="en-K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6C50B8-F34D-9840-B356-C4F591408531}"/>
              </a:ext>
            </a:extLst>
          </p:cNvPr>
          <p:cNvSpPr/>
          <p:nvPr/>
        </p:nvSpPr>
        <p:spPr>
          <a:xfrm>
            <a:off x="5647437" y="2763756"/>
            <a:ext cx="37676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array1 = np. </a:t>
            </a:r>
            <a:r>
              <a:rPr lang="en-US" dirty="0">
                <a:solidFill>
                  <a:srgbClr val="FF0000"/>
                </a:solidFill>
              </a:rPr>
              <a:t>reshape</a:t>
            </a:r>
            <a:r>
              <a:rPr lang="en-US" dirty="0"/>
              <a:t>(</a:t>
            </a:r>
            <a:r>
              <a:rPr lang="en-US" altLang="ko-KR" dirty="0"/>
              <a:t>4,3</a:t>
            </a:r>
            <a:r>
              <a:rPr lang="en-US" dirty="0"/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AC36F7-BCC0-AB46-8DB4-C6AF1DA5F1A3}"/>
              </a:ext>
            </a:extLst>
          </p:cNvPr>
          <p:cNvSpPr/>
          <p:nvPr/>
        </p:nvSpPr>
        <p:spPr>
          <a:xfrm>
            <a:off x="9859805" y="2763755"/>
            <a:ext cx="2039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ERROR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492F63-2D49-ED4D-8ED3-4EA8C37384A1}"/>
              </a:ext>
            </a:extLst>
          </p:cNvPr>
          <p:cNvSpPr/>
          <p:nvPr/>
        </p:nvSpPr>
        <p:spPr>
          <a:xfrm>
            <a:off x="5647437" y="6178289"/>
            <a:ext cx="37676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array1 = np. </a:t>
            </a:r>
            <a:r>
              <a:rPr lang="en-US" dirty="0">
                <a:solidFill>
                  <a:srgbClr val="FF0000"/>
                </a:solidFill>
              </a:rPr>
              <a:t>reshape</a:t>
            </a:r>
            <a:r>
              <a:rPr lang="en-US" dirty="0"/>
              <a:t>(</a:t>
            </a:r>
            <a:r>
              <a:rPr lang="en-US" altLang="ko-KR" dirty="0"/>
              <a:t>-1, 4</a:t>
            </a:r>
            <a:r>
              <a:rPr lang="en-US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B5015A-E6C9-4B4A-95B4-6A880ECB7767}"/>
              </a:ext>
            </a:extLst>
          </p:cNvPr>
          <p:cNvSpPr/>
          <p:nvPr/>
        </p:nvSpPr>
        <p:spPr>
          <a:xfrm>
            <a:off x="9859805" y="6189863"/>
            <a:ext cx="2039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ERROR</a:t>
            </a:r>
            <a:endParaRPr lang="en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352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7F39663-57FA-754C-90E2-71B28C298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079136"/>
              </p:ext>
            </p:extLst>
          </p:nvPr>
        </p:nvGraphicFramePr>
        <p:xfrm>
          <a:off x="10637134" y="2888690"/>
          <a:ext cx="8962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124">
                  <a:extLst>
                    <a:ext uri="{9D8B030D-6E8A-4147-A177-3AD203B41FA5}">
                      <a16:colId xmlns:a16="http://schemas.microsoft.com/office/drawing/2014/main" val="3588291995"/>
                    </a:ext>
                  </a:extLst>
                </a:gridCol>
                <a:gridCol w="448124">
                  <a:extLst>
                    <a:ext uri="{9D8B030D-6E8A-4147-A177-3AD203B41FA5}">
                      <a16:colId xmlns:a16="http://schemas.microsoft.com/office/drawing/2014/main" val="213513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39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b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62445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ECF50D0-DDCD-D545-B970-69612E915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ndarray</a:t>
            </a:r>
            <a:r>
              <a:rPr lang="en-US" dirty="0"/>
              <a:t> </a:t>
            </a:r>
            <a:r>
              <a:rPr lang="ko-KR" altLang="en-US" dirty="0"/>
              <a:t>의 차원과 크기를 변경하는 </a:t>
            </a:r>
            <a:r>
              <a:rPr lang="en-US" dirty="0"/>
              <a:t>reshape()</a:t>
            </a:r>
            <a:endParaRPr lang="en-K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DB1BF9-E875-D945-955D-B3FF842CED66}"/>
              </a:ext>
            </a:extLst>
          </p:cNvPr>
          <p:cNvSpPr/>
          <p:nvPr/>
        </p:nvSpPr>
        <p:spPr>
          <a:xfrm>
            <a:off x="884500" y="2300771"/>
            <a:ext cx="4596520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array1</a:t>
            </a:r>
            <a:r>
              <a:rPr lang="en-US" dirty="0"/>
              <a:t> = </a:t>
            </a:r>
            <a:r>
              <a:rPr lang="en-US" dirty="0" err="1"/>
              <a:t>np.</a:t>
            </a:r>
            <a:r>
              <a:rPr lang="en-US" dirty="0" err="1">
                <a:solidFill>
                  <a:srgbClr val="FF0000"/>
                </a:solidFill>
              </a:rPr>
              <a:t>arange</a:t>
            </a:r>
            <a:r>
              <a:rPr lang="en-US" dirty="0"/>
              <a:t>(8)</a:t>
            </a:r>
          </a:p>
          <a:p>
            <a:r>
              <a:rPr lang="en-US" dirty="0"/>
              <a:t>print(array1)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array3d</a:t>
            </a:r>
            <a:r>
              <a:rPr lang="en-US" dirty="0"/>
              <a:t> = </a:t>
            </a:r>
            <a:r>
              <a:rPr lang="en-US" dirty="0">
                <a:solidFill>
                  <a:srgbClr val="7030A0"/>
                </a:solidFill>
              </a:rPr>
              <a:t>array1</a:t>
            </a:r>
            <a:r>
              <a:rPr lang="en-US" dirty="0"/>
              <a:t>.</a:t>
            </a:r>
            <a:r>
              <a:rPr lang="en-US" dirty="0">
                <a:solidFill>
                  <a:srgbClr val="FF0000"/>
                </a:solidFill>
              </a:rPr>
              <a:t>reshape</a:t>
            </a:r>
            <a:r>
              <a:rPr lang="en-US" dirty="0"/>
              <a:t>((2,2,2))</a:t>
            </a:r>
          </a:p>
          <a:p>
            <a:r>
              <a:rPr lang="en-US" dirty="0"/>
              <a:t>print('\narray3d:\n', array3d.tolist())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#3</a:t>
            </a:r>
            <a:r>
              <a:rPr lang="ko-KR" altLang="en-US" dirty="0">
                <a:solidFill>
                  <a:srgbClr val="00B050"/>
                </a:solidFill>
              </a:rPr>
              <a:t>차원 </a:t>
            </a:r>
            <a:r>
              <a:rPr lang="en-US" dirty="0" err="1">
                <a:solidFill>
                  <a:srgbClr val="00B050"/>
                </a:solidFill>
              </a:rPr>
              <a:t>ndarray</a:t>
            </a:r>
            <a:r>
              <a:rPr lang="ko-KR" altLang="en-US" dirty="0" err="1">
                <a:solidFill>
                  <a:srgbClr val="00B050"/>
                </a:solidFill>
              </a:rPr>
              <a:t>를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2</a:t>
            </a:r>
            <a:r>
              <a:rPr lang="ko-KR" altLang="en-US" dirty="0">
                <a:solidFill>
                  <a:srgbClr val="00B050"/>
                </a:solidFill>
              </a:rPr>
              <a:t>차원 </a:t>
            </a:r>
            <a:r>
              <a:rPr lang="en-US" dirty="0" err="1">
                <a:solidFill>
                  <a:srgbClr val="00B050"/>
                </a:solidFill>
              </a:rPr>
              <a:t>ndarray</a:t>
            </a:r>
            <a:r>
              <a:rPr lang="ko-KR" altLang="en-US" dirty="0">
                <a:solidFill>
                  <a:srgbClr val="00B050"/>
                </a:solidFill>
              </a:rPr>
              <a:t>로 변환</a:t>
            </a:r>
          </a:p>
          <a:p>
            <a:r>
              <a:rPr lang="en-US" dirty="0"/>
              <a:t>array5 = </a:t>
            </a:r>
            <a:r>
              <a:rPr lang="en-US" dirty="0">
                <a:solidFill>
                  <a:srgbClr val="0070C0"/>
                </a:solidFill>
              </a:rPr>
              <a:t>array3d</a:t>
            </a:r>
            <a:r>
              <a:rPr lang="en-US" dirty="0"/>
              <a:t>.</a:t>
            </a:r>
            <a:r>
              <a:rPr lang="en-US" dirty="0">
                <a:solidFill>
                  <a:srgbClr val="FF0000"/>
                </a:solidFill>
              </a:rPr>
              <a:t>reshape</a:t>
            </a:r>
            <a:r>
              <a:rPr lang="en-US" dirty="0"/>
              <a:t>(-1,1)</a:t>
            </a:r>
          </a:p>
          <a:p>
            <a:r>
              <a:rPr lang="en-US" dirty="0"/>
              <a:t>print('\narray5:\n', array5.tolist())</a:t>
            </a:r>
          </a:p>
          <a:p>
            <a:r>
              <a:rPr lang="en-US" dirty="0"/>
              <a:t>print('array5 shape', array5.shape)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#1</a:t>
            </a:r>
            <a:r>
              <a:rPr lang="ko-KR" altLang="en-US" dirty="0">
                <a:solidFill>
                  <a:srgbClr val="00B050"/>
                </a:solidFill>
              </a:rPr>
              <a:t>차원 </a:t>
            </a:r>
            <a:r>
              <a:rPr lang="en-US" dirty="0" err="1">
                <a:solidFill>
                  <a:srgbClr val="00B050"/>
                </a:solidFill>
              </a:rPr>
              <a:t>ndarray</a:t>
            </a:r>
            <a:r>
              <a:rPr lang="ko-KR" altLang="en-US" dirty="0" err="1">
                <a:solidFill>
                  <a:srgbClr val="00B050"/>
                </a:solidFill>
              </a:rPr>
              <a:t>를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2</a:t>
            </a:r>
            <a:r>
              <a:rPr lang="ko-KR" altLang="en-US" dirty="0">
                <a:solidFill>
                  <a:srgbClr val="00B050"/>
                </a:solidFill>
              </a:rPr>
              <a:t>차원 </a:t>
            </a:r>
            <a:r>
              <a:rPr lang="en-US" dirty="0" err="1">
                <a:solidFill>
                  <a:srgbClr val="00B050"/>
                </a:solidFill>
              </a:rPr>
              <a:t>ndarray</a:t>
            </a:r>
            <a:r>
              <a:rPr lang="ko-KR" altLang="en-US" dirty="0">
                <a:solidFill>
                  <a:srgbClr val="00B050"/>
                </a:solidFill>
              </a:rPr>
              <a:t>로 변환</a:t>
            </a:r>
          </a:p>
          <a:p>
            <a:r>
              <a:rPr lang="en-US" dirty="0"/>
              <a:t>array6 = </a:t>
            </a:r>
            <a:r>
              <a:rPr lang="en-US" dirty="0">
                <a:solidFill>
                  <a:srgbClr val="7030A0"/>
                </a:solidFill>
              </a:rPr>
              <a:t>array1</a:t>
            </a:r>
            <a:r>
              <a:rPr lang="en-US" dirty="0"/>
              <a:t>.</a:t>
            </a:r>
            <a:r>
              <a:rPr lang="en-US" dirty="0">
                <a:solidFill>
                  <a:srgbClr val="FF0000"/>
                </a:solidFill>
              </a:rPr>
              <a:t>reshape</a:t>
            </a:r>
            <a:r>
              <a:rPr lang="en-US" dirty="0"/>
              <a:t>(-1,1)</a:t>
            </a:r>
          </a:p>
          <a:p>
            <a:r>
              <a:rPr lang="en-US" dirty="0"/>
              <a:t>print('\narray6:\n', array6.tolist())</a:t>
            </a:r>
          </a:p>
          <a:p>
            <a:r>
              <a:rPr lang="en-US" dirty="0"/>
              <a:t>print('array6 shape', array6.shape)</a:t>
            </a:r>
            <a:endParaRPr lang="en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35D4F1-8A1E-6A4A-A8F8-740EE8F6E341}"/>
              </a:ext>
            </a:extLst>
          </p:cNvPr>
          <p:cNvSpPr/>
          <p:nvPr/>
        </p:nvSpPr>
        <p:spPr>
          <a:xfrm>
            <a:off x="6523179" y="2118875"/>
            <a:ext cx="487692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[0 1 2 3 4 5 6 7] </a:t>
            </a:r>
          </a:p>
          <a:p>
            <a:endParaRPr lang="en-US" dirty="0"/>
          </a:p>
          <a:p>
            <a:r>
              <a:rPr lang="en-US" dirty="0"/>
              <a:t>array3d: </a:t>
            </a:r>
          </a:p>
          <a:p>
            <a:r>
              <a:rPr lang="en-US" dirty="0"/>
              <a:t>[[[0, 1], [2, 3]], [[4, 5], [6, 7]]]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array5: [[0], [1], [2], [3], [4], [5], [6], [7]] </a:t>
            </a:r>
          </a:p>
          <a:p>
            <a:r>
              <a:rPr lang="en-US" dirty="0"/>
              <a:t>array5 shape (8, 1)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array6: [[0], [1], [2], [3], [4], [5], [6], [7]] </a:t>
            </a:r>
          </a:p>
          <a:p>
            <a:r>
              <a:rPr lang="en-US" dirty="0"/>
              <a:t>array6 shape (8, 1)</a:t>
            </a:r>
            <a:endParaRPr lang="en-KR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8DF1563-EE53-6E49-8B4E-467617C631F9}"/>
              </a:ext>
            </a:extLst>
          </p:cNvPr>
          <p:cNvSpPr/>
          <p:nvPr/>
        </p:nvSpPr>
        <p:spPr>
          <a:xfrm>
            <a:off x="5656496" y="4060636"/>
            <a:ext cx="691206" cy="363794"/>
          </a:xfrm>
          <a:prstGeom prst="rightArrow">
            <a:avLst>
              <a:gd name="adj1" fmla="val 50000"/>
              <a:gd name="adj2" fmla="val 7702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077AF-970F-0643-B47D-AA746AFC61AD}"/>
              </a:ext>
            </a:extLst>
          </p:cNvPr>
          <p:cNvSpPr txBox="1"/>
          <p:nvPr/>
        </p:nvSpPr>
        <p:spPr>
          <a:xfrm>
            <a:off x="10732409" y="36512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p.22</a:t>
            </a:r>
            <a:endParaRPr lang="en-KR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0B0D30-E018-1F40-B353-351B55ACC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94855"/>
              </p:ext>
            </p:extLst>
          </p:nvPr>
        </p:nvGraphicFramePr>
        <p:xfrm>
          <a:off x="10360584" y="3166661"/>
          <a:ext cx="8962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124">
                  <a:extLst>
                    <a:ext uri="{9D8B030D-6E8A-4147-A177-3AD203B41FA5}">
                      <a16:colId xmlns:a16="http://schemas.microsoft.com/office/drawing/2014/main" val="3588291995"/>
                    </a:ext>
                  </a:extLst>
                </a:gridCol>
                <a:gridCol w="448124">
                  <a:extLst>
                    <a:ext uri="{9D8B030D-6E8A-4147-A177-3AD203B41FA5}">
                      <a16:colId xmlns:a16="http://schemas.microsoft.com/office/drawing/2014/main" val="213513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39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624453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C5E3ECAB-14E1-5D4F-B8A9-9297A6FE1429}"/>
              </a:ext>
            </a:extLst>
          </p:cNvPr>
          <p:cNvGrpSpPr/>
          <p:nvPr/>
        </p:nvGrpSpPr>
        <p:grpSpPr>
          <a:xfrm>
            <a:off x="3935392" y="877760"/>
            <a:ext cx="3883932" cy="1125667"/>
            <a:chOff x="3923818" y="797053"/>
            <a:chExt cx="3883932" cy="112566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D8F00CD-41C1-F847-BD6C-C15C179B6708}"/>
                </a:ext>
              </a:extLst>
            </p:cNvPr>
            <p:cNvSpPr/>
            <p:nvPr/>
          </p:nvSpPr>
          <p:spPr>
            <a:xfrm>
              <a:off x="3923818" y="928071"/>
              <a:ext cx="3883932" cy="4390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134D21F-0A3E-A74A-B1E9-160FC031981F}"/>
                </a:ext>
              </a:extLst>
            </p:cNvPr>
            <p:cNvSpPr/>
            <p:nvPr/>
          </p:nvSpPr>
          <p:spPr>
            <a:xfrm>
              <a:off x="3923818" y="1483657"/>
              <a:ext cx="3883932" cy="4390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5FC632CF-CF3D-7743-B4B0-552DF3CC5EC9}"/>
                </a:ext>
              </a:extLst>
            </p:cNvPr>
            <p:cNvSpPr/>
            <p:nvPr/>
          </p:nvSpPr>
          <p:spPr>
            <a:xfrm>
              <a:off x="5011258" y="1145199"/>
              <a:ext cx="1725207" cy="698702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344BB26-BFCF-6348-86E9-ED566C1FD1D1}"/>
                </a:ext>
              </a:extLst>
            </p:cNvPr>
            <p:cNvSpPr/>
            <p:nvPr/>
          </p:nvSpPr>
          <p:spPr>
            <a:xfrm>
              <a:off x="4964959" y="1098900"/>
              <a:ext cx="1725207" cy="698702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6D0765-234B-1B44-B2BE-54D40F393686}"/>
                </a:ext>
              </a:extLst>
            </p:cNvPr>
            <p:cNvSpPr/>
            <p:nvPr/>
          </p:nvSpPr>
          <p:spPr>
            <a:xfrm>
              <a:off x="4988411" y="1263585"/>
              <a:ext cx="14548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reshape(-1,1)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87F129-E4EC-EB44-8FA3-7CFAF8A16879}"/>
                </a:ext>
              </a:extLst>
            </p:cNvPr>
            <p:cNvSpPr txBox="1"/>
            <p:nvPr/>
          </p:nvSpPr>
          <p:spPr>
            <a:xfrm>
              <a:off x="4109012" y="797053"/>
              <a:ext cx="763351" cy="1120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dirty="0"/>
                <a:t>3</a:t>
              </a:r>
              <a:r>
                <a:rPr lang="ko-KR" altLang="en-US" dirty="0"/>
                <a:t>차원</a:t>
              </a:r>
              <a:endParaRPr lang="en-US" altLang="ko-KR" dirty="0"/>
            </a:p>
            <a:p>
              <a:pPr>
                <a:lnSpc>
                  <a:spcPct val="200000"/>
                </a:lnSpc>
              </a:pPr>
              <a:r>
                <a:rPr lang="en-US" altLang="ko-KR" dirty="0"/>
                <a:t>1</a:t>
              </a:r>
              <a:r>
                <a:rPr lang="ko-KR" altLang="en-US" dirty="0"/>
                <a:t>차원</a:t>
              </a:r>
              <a:endParaRPr lang="en-KR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52E77A-F7E6-9C46-910E-6F68804AB98B}"/>
                </a:ext>
              </a:extLst>
            </p:cNvPr>
            <p:cNvSpPr txBox="1"/>
            <p:nvPr/>
          </p:nvSpPr>
          <p:spPr>
            <a:xfrm>
              <a:off x="6806214" y="797053"/>
              <a:ext cx="763351" cy="1120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dirty="0"/>
                <a:t>2</a:t>
              </a:r>
              <a:r>
                <a:rPr lang="ko-KR" altLang="en-US" dirty="0"/>
                <a:t>차원</a:t>
              </a:r>
              <a:endParaRPr lang="en-US" altLang="ko-KR" dirty="0"/>
            </a:p>
            <a:p>
              <a:pPr>
                <a:lnSpc>
                  <a:spcPct val="200000"/>
                </a:lnSpc>
              </a:pPr>
              <a:r>
                <a:rPr lang="en-US" altLang="ko-KR" dirty="0"/>
                <a:t>2</a:t>
              </a:r>
              <a:r>
                <a:rPr lang="ko-KR" altLang="en-US" dirty="0"/>
                <a:t>차원</a:t>
              </a:r>
              <a:endParaRPr lang="en-KR" dirty="0"/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5D327C0D-FB4D-4744-9C6C-42174F2EB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573354"/>
              </p:ext>
            </p:extLst>
          </p:nvPr>
        </p:nvGraphicFramePr>
        <p:xfrm>
          <a:off x="8800005" y="5137085"/>
          <a:ext cx="29685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70">
                  <a:extLst>
                    <a:ext uri="{9D8B030D-6E8A-4147-A177-3AD203B41FA5}">
                      <a16:colId xmlns:a16="http://schemas.microsoft.com/office/drawing/2014/main" val="1237884040"/>
                    </a:ext>
                  </a:extLst>
                </a:gridCol>
                <a:gridCol w="371070">
                  <a:extLst>
                    <a:ext uri="{9D8B030D-6E8A-4147-A177-3AD203B41FA5}">
                      <a16:colId xmlns:a16="http://schemas.microsoft.com/office/drawing/2014/main" val="1205706983"/>
                    </a:ext>
                  </a:extLst>
                </a:gridCol>
                <a:gridCol w="371070">
                  <a:extLst>
                    <a:ext uri="{9D8B030D-6E8A-4147-A177-3AD203B41FA5}">
                      <a16:colId xmlns:a16="http://schemas.microsoft.com/office/drawing/2014/main" val="117834100"/>
                    </a:ext>
                  </a:extLst>
                </a:gridCol>
                <a:gridCol w="371070">
                  <a:extLst>
                    <a:ext uri="{9D8B030D-6E8A-4147-A177-3AD203B41FA5}">
                      <a16:colId xmlns:a16="http://schemas.microsoft.com/office/drawing/2014/main" val="3476929484"/>
                    </a:ext>
                  </a:extLst>
                </a:gridCol>
                <a:gridCol w="371070">
                  <a:extLst>
                    <a:ext uri="{9D8B030D-6E8A-4147-A177-3AD203B41FA5}">
                      <a16:colId xmlns:a16="http://schemas.microsoft.com/office/drawing/2014/main" val="980517062"/>
                    </a:ext>
                  </a:extLst>
                </a:gridCol>
                <a:gridCol w="371070">
                  <a:extLst>
                    <a:ext uri="{9D8B030D-6E8A-4147-A177-3AD203B41FA5}">
                      <a16:colId xmlns:a16="http://schemas.microsoft.com/office/drawing/2014/main" val="4210574451"/>
                    </a:ext>
                  </a:extLst>
                </a:gridCol>
                <a:gridCol w="371070">
                  <a:extLst>
                    <a:ext uri="{9D8B030D-6E8A-4147-A177-3AD203B41FA5}">
                      <a16:colId xmlns:a16="http://schemas.microsoft.com/office/drawing/2014/main" val="2130564041"/>
                    </a:ext>
                  </a:extLst>
                </a:gridCol>
                <a:gridCol w="371070">
                  <a:extLst>
                    <a:ext uri="{9D8B030D-6E8A-4147-A177-3AD203B41FA5}">
                      <a16:colId xmlns:a16="http://schemas.microsoft.com/office/drawing/2014/main" val="3368116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KR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KR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KR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KR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KR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KR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en-KR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en-KR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64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4003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E9186-5371-744F-9DB6-8D61BAF41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넘파이의</a:t>
            </a:r>
            <a:r>
              <a:rPr lang="ko-KR" altLang="en-US" dirty="0"/>
              <a:t> </a:t>
            </a:r>
            <a:r>
              <a:rPr lang="en-US" dirty="0" err="1"/>
              <a:t>ndarray</a:t>
            </a:r>
            <a:r>
              <a:rPr lang="en-US" dirty="0"/>
              <a:t> </a:t>
            </a:r>
            <a:r>
              <a:rPr lang="ko-KR" altLang="en-US" dirty="0"/>
              <a:t>의 데이터 세트 선택하기</a:t>
            </a:r>
            <a:r>
              <a:rPr lang="en-US" altLang="ko-KR" dirty="0"/>
              <a:t> - Indexing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65318-9729-544C-910A-4E1817C3A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520"/>
            <a:ext cx="10515600" cy="550735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특정한 데이터만 추출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Slicing</a:t>
            </a:r>
            <a:endParaRPr lang="en-US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Fancy Indexing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Boolean Indexing</a:t>
            </a:r>
            <a:endParaRPr lang="en-KR" dirty="0"/>
          </a:p>
        </p:txBody>
      </p:sp>
      <p:pic>
        <p:nvPicPr>
          <p:cNvPr id="5" name="Picture 4" descr="A picture containing bus, red, parked, white&#10;&#10;Description automatically generated">
            <a:extLst>
              <a:ext uri="{FF2B5EF4-FFF2-40B4-BE49-F238E27FC236}">
                <a16:creationId xmlns:a16="http://schemas.microsoft.com/office/drawing/2014/main" id="{37CBBE3E-98D0-4D44-A234-3487D2BB0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594" y="2651864"/>
            <a:ext cx="8032748" cy="4016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B7AF37-3517-E34A-B4E0-E988A1702E4D}"/>
              </a:ext>
            </a:extLst>
          </p:cNvPr>
          <p:cNvSpPr txBox="1"/>
          <p:nvPr/>
        </p:nvSpPr>
        <p:spPr>
          <a:xfrm>
            <a:off x="10732409" y="36512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p.23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089128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4D48B-FCCF-3B4F-B738-CCD4CDE1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넘파이의</a:t>
            </a:r>
            <a:r>
              <a:rPr lang="ko-KR" altLang="en-US" dirty="0"/>
              <a:t> </a:t>
            </a:r>
            <a:r>
              <a:rPr lang="en-US" dirty="0" err="1"/>
              <a:t>ndarray</a:t>
            </a:r>
            <a:r>
              <a:rPr lang="en-US" dirty="0"/>
              <a:t> </a:t>
            </a:r>
            <a:r>
              <a:rPr lang="ko-KR" altLang="en-US" dirty="0"/>
              <a:t>의 데이터 세트 선택하기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5FAFA-CDD5-B64A-8D0B-C3D027B402B4}"/>
              </a:ext>
            </a:extLst>
          </p:cNvPr>
          <p:cNvSpPr txBox="1"/>
          <p:nvPr/>
        </p:nvSpPr>
        <p:spPr>
          <a:xfrm>
            <a:off x="10732409" y="36512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p.23</a:t>
            </a:r>
            <a:endParaRPr lang="en-K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2563EE-22BA-D548-AD42-3A692EC9919E}"/>
              </a:ext>
            </a:extLst>
          </p:cNvPr>
          <p:cNvSpPr/>
          <p:nvPr/>
        </p:nvSpPr>
        <p:spPr>
          <a:xfrm>
            <a:off x="687729" y="2308976"/>
            <a:ext cx="6743218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KR" dirty="0">
                <a:solidFill>
                  <a:srgbClr val="00B050"/>
                </a:solidFill>
              </a:rPr>
              <a:t>#1부터 9까지의 1차원 ndarray 생성</a:t>
            </a:r>
          </a:p>
          <a:p>
            <a:r>
              <a:rPr lang="en-KR" dirty="0"/>
              <a:t>array1 = np.arange(start=1, stop=10)</a:t>
            </a:r>
          </a:p>
          <a:p>
            <a:r>
              <a:rPr lang="en-KR" dirty="0"/>
              <a:t>print('array1:', array1)</a:t>
            </a:r>
          </a:p>
          <a:p>
            <a:endParaRPr lang="en-KR" dirty="0"/>
          </a:p>
          <a:p>
            <a:r>
              <a:rPr lang="en-KR" sz="1600" dirty="0">
                <a:solidFill>
                  <a:srgbClr val="00B050"/>
                </a:solidFill>
              </a:rPr>
              <a:t>#index는 0부터 시작하므로 array1[2]는 3번째 index 위치의 데이터값 의미</a:t>
            </a:r>
          </a:p>
          <a:p>
            <a:r>
              <a:rPr lang="en-KR" dirty="0"/>
              <a:t>value = </a:t>
            </a:r>
            <a:r>
              <a:rPr lang="en-KR" dirty="0">
                <a:solidFill>
                  <a:srgbClr val="0070C0"/>
                </a:solidFill>
              </a:rPr>
              <a:t>array1[2]</a:t>
            </a:r>
          </a:p>
          <a:p>
            <a:r>
              <a:rPr lang="en-KR" dirty="0"/>
              <a:t>print('value:', value)</a:t>
            </a:r>
          </a:p>
          <a:p>
            <a:r>
              <a:rPr lang="en-KR" dirty="0"/>
              <a:t>print(type(value))</a:t>
            </a:r>
          </a:p>
          <a:p>
            <a:endParaRPr lang="en-KR" dirty="0"/>
          </a:p>
          <a:p>
            <a:r>
              <a:rPr lang="en-KR" dirty="0"/>
              <a:t>print('맨 뒤의 값:', </a:t>
            </a:r>
            <a:r>
              <a:rPr lang="en-KR" dirty="0">
                <a:solidFill>
                  <a:srgbClr val="0070C0"/>
                </a:solidFill>
              </a:rPr>
              <a:t>array1[-1]</a:t>
            </a:r>
            <a:r>
              <a:rPr lang="en-KR" dirty="0"/>
              <a:t>, '맨 뒤에서 두 번째 값:',</a:t>
            </a:r>
            <a:r>
              <a:rPr lang="en-KR" dirty="0">
                <a:solidFill>
                  <a:srgbClr val="0070C0"/>
                </a:solidFill>
              </a:rPr>
              <a:t> array1[-2]</a:t>
            </a:r>
            <a:r>
              <a:rPr lang="en-KR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BA1599-681A-D94B-AA60-5906066D2474}"/>
              </a:ext>
            </a:extLst>
          </p:cNvPr>
          <p:cNvSpPr/>
          <p:nvPr/>
        </p:nvSpPr>
        <p:spPr>
          <a:xfrm>
            <a:off x="8018253" y="286297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array1: [1 2 3 4 5 6 7 8 9]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value: 3 </a:t>
            </a:r>
          </a:p>
          <a:p>
            <a:r>
              <a:rPr lang="en-US" dirty="0"/>
              <a:t>&lt;class 'numpy.int64’&gt;</a:t>
            </a:r>
          </a:p>
          <a:p>
            <a:endParaRPr lang="en-US" dirty="0"/>
          </a:p>
          <a:p>
            <a:r>
              <a:rPr lang="ko-KR" altLang="en-US" dirty="0"/>
              <a:t>맨 뒤의 값</a:t>
            </a:r>
            <a:r>
              <a:rPr lang="en-US" altLang="ko-KR" dirty="0"/>
              <a:t>: 9 </a:t>
            </a:r>
            <a:r>
              <a:rPr lang="ko-KR" altLang="en-US" dirty="0"/>
              <a:t>맨 뒤에서 두 번째 값</a:t>
            </a:r>
            <a:r>
              <a:rPr lang="en-US" altLang="ko-KR" dirty="0"/>
              <a:t>: 8</a:t>
            </a:r>
            <a:endParaRPr lang="en-KR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25BEACE-38F7-D448-9276-0A5F9591B0ED}"/>
              </a:ext>
            </a:extLst>
          </p:cNvPr>
          <p:cNvSpPr/>
          <p:nvPr/>
        </p:nvSpPr>
        <p:spPr>
          <a:xfrm>
            <a:off x="7436051" y="3653342"/>
            <a:ext cx="530798" cy="363794"/>
          </a:xfrm>
          <a:prstGeom prst="rightArrow">
            <a:avLst>
              <a:gd name="adj1" fmla="val 50000"/>
              <a:gd name="adj2" fmla="val 7702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BBE561-5AE5-1141-9D2D-CE510BBB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049" y="862632"/>
            <a:ext cx="2583901" cy="1566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39414B0-4D70-F64C-B956-7791F5A9F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520"/>
            <a:ext cx="10515600" cy="2646913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특정한 데이터 추출</a:t>
            </a:r>
            <a:endParaRPr lang="en-US" altLang="ko-KR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6FD5FA-420B-E94F-931B-62EC0594FC63}"/>
              </a:ext>
            </a:extLst>
          </p:cNvPr>
          <p:cNvSpPr/>
          <p:nvPr/>
        </p:nvSpPr>
        <p:spPr>
          <a:xfrm>
            <a:off x="687729" y="5778339"/>
            <a:ext cx="6743218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array1[0] = 9</a:t>
            </a:r>
          </a:p>
          <a:p>
            <a:r>
              <a:rPr lang="en-US" dirty="0"/>
              <a:t>array1[8] = 0</a:t>
            </a:r>
          </a:p>
          <a:p>
            <a:r>
              <a:rPr lang="en-US" dirty="0"/>
              <a:t>print('array1:', array1)</a:t>
            </a:r>
            <a:endParaRPr lang="en-K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9B251-9A33-D049-BC4F-076A5773E7CA}"/>
              </a:ext>
            </a:extLst>
          </p:cNvPr>
          <p:cNvSpPr/>
          <p:nvPr/>
        </p:nvSpPr>
        <p:spPr>
          <a:xfrm>
            <a:off x="687729" y="5503148"/>
            <a:ext cx="1372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값 바꾸기</a:t>
            </a:r>
            <a:endParaRPr lang="en-KR" dirty="0">
              <a:solidFill>
                <a:srgbClr val="00B05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9AE37C-54B8-6942-B138-04EBC3F32947}"/>
              </a:ext>
            </a:extLst>
          </p:cNvPr>
          <p:cNvSpPr/>
          <p:nvPr/>
        </p:nvSpPr>
        <p:spPr>
          <a:xfrm>
            <a:off x="8100240" y="6055338"/>
            <a:ext cx="2632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array1: [9 2 3 4 5 6 7 8 0]</a:t>
            </a:r>
            <a:endParaRPr lang="en-KR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E34B414-64DE-A04E-AE54-289720C92F5C}"/>
              </a:ext>
            </a:extLst>
          </p:cNvPr>
          <p:cNvSpPr/>
          <p:nvPr/>
        </p:nvSpPr>
        <p:spPr>
          <a:xfrm>
            <a:off x="7436051" y="6060876"/>
            <a:ext cx="530798" cy="363794"/>
          </a:xfrm>
          <a:prstGeom prst="rightArrow">
            <a:avLst>
              <a:gd name="adj1" fmla="val 50000"/>
              <a:gd name="adj2" fmla="val 7702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1BA4A3-9DEC-AA43-9D1D-96A214224F60}"/>
              </a:ext>
            </a:extLst>
          </p:cNvPr>
          <p:cNvSpPr/>
          <p:nvPr/>
        </p:nvSpPr>
        <p:spPr>
          <a:xfrm>
            <a:off x="7430947" y="1306283"/>
            <a:ext cx="4394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array[</a:t>
            </a:r>
            <a:r>
              <a:rPr lang="en-US" altLang="ko-KR" sz="16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en-US" altLang="ko-KR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]  </a:t>
            </a:r>
            <a:r>
              <a:rPr lang="ko-KR" altLang="en-US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 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앞에서 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번째 데이터 출력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vl="1"/>
            <a:r>
              <a:rPr lang="en-US" altLang="ko-KR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array[</a:t>
            </a:r>
            <a:r>
              <a:rPr lang="en-US" altLang="ko-KR" sz="16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-1</a:t>
            </a:r>
            <a:r>
              <a:rPr lang="en-US" altLang="ko-KR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]</a:t>
            </a:r>
            <a:r>
              <a:rPr lang="ko-KR" altLang="en-US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  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뒤에서 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번째 데이터 출력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824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4D48B-FCCF-3B4F-B738-CCD4CDE1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넘파이의</a:t>
            </a:r>
            <a:r>
              <a:rPr lang="ko-KR" altLang="en-US" dirty="0"/>
              <a:t> </a:t>
            </a:r>
            <a:r>
              <a:rPr lang="en-US" dirty="0" err="1"/>
              <a:t>ndarray</a:t>
            </a:r>
            <a:r>
              <a:rPr lang="en-US" dirty="0"/>
              <a:t> </a:t>
            </a:r>
            <a:r>
              <a:rPr lang="ko-KR" altLang="en-US" dirty="0"/>
              <a:t>의 데이터 세트 선택하기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5FAFA-CDD5-B64A-8D0B-C3D027B402B4}"/>
              </a:ext>
            </a:extLst>
          </p:cNvPr>
          <p:cNvSpPr txBox="1"/>
          <p:nvPr/>
        </p:nvSpPr>
        <p:spPr>
          <a:xfrm>
            <a:off x="10732409" y="36512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p.23</a:t>
            </a:r>
            <a:endParaRPr lang="en-K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ECEC57-7C75-CB4C-B5A6-8FF60D38AB6E}"/>
              </a:ext>
            </a:extLst>
          </p:cNvPr>
          <p:cNvSpPr/>
          <p:nvPr/>
        </p:nvSpPr>
        <p:spPr>
          <a:xfrm>
            <a:off x="838200" y="3767634"/>
            <a:ext cx="5747795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다차원 </a:t>
            </a:r>
            <a:r>
              <a:rPr lang="en-US" dirty="0" err="1">
                <a:solidFill>
                  <a:srgbClr val="00B050"/>
                </a:solidFill>
              </a:rPr>
              <a:t>ndarray</a:t>
            </a:r>
            <a:r>
              <a:rPr lang="ko-KR" altLang="en-US" dirty="0">
                <a:solidFill>
                  <a:srgbClr val="00B050"/>
                </a:solidFill>
              </a:rPr>
              <a:t>에서 단일 값 추출</a:t>
            </a:r>
          </a:p>
          <a:p>
            <a:r>
              <a:rPr lang="en-US" dirty="0">
                <a:solidFill>
                  <a:srgbClr val="7030A0"/>
                </a:solidFill>
              </a:rPr>
              <a:t>array1d</a:t>
            </a:r>
            <a:r>
              <a:rPr lang="en-US" dirty="0"/>
              <a:t> = </a:t>
            </a:r>
            <a:r>
              <a:rPr lang="en-US" dirty="0" err="1"/>
              <a:t>np.arange</a:t>
            </a:r>
            <a:r>
              <a:rPr lang="en-US" dirty="0"/>
              <a:t>(start=1, stop=10)</a:t>
            </a:r>
          </a:p>
          <a:p>
            <a:r>
              <a:rPr lang="en-US" dirty="0">
                <a:solidFill>
                  <a:srgbClr val="0070C0"/>
                </a:solidFill>
              </a:rPr>
              <a:t>array2d</a:t>
            </a:r>
            <a:r>
              <a:rPr lang="en-US" dirty="0"/>
              <a:t> = </a:t>
            </a:r>
            <a:r>
              <a:rPr lang="en-US" dirty="0">
                <a:solidFill>
                  <a:srgbClr val="7030A0"/>
                </a:solidFill>
              </a:rPr>
              <a:t>array1d</a:t>
            </a:r>
            <a:r>
              <a:rPr lang="en-US" dirty="0"/>
              <a:t>.reshape(3,3)</a:t>
            </a:r>
          </a:p>
          <a:p>
            <a:r>
              <a:rPr lang="en-US" dirty="0"/>
              <a:t>print(array2d)</a:t>
            </a:r>
          </a:p>
          <a:p>
            <a:endParaRPr lang="en-US" dirty="0"/>
          </a:p>
          <a:p>
            <a:r>
              <a:rPr lang="en-US" dirty="0"/>
              <a:t>print('\n (row=0, col=0) index </a:t>
            </a:r>
            <a:r>
              <a:rPr lang="ko-KR" altLang="en-US" dirty="0"/>
              <a:t>가리키는 값</a:t>
            </a:r>
            <a:r>
              <a:rPr lang="en-US" altLang="ko-KR" dirty="0"/>
              <a:t>', </a:t>
            </a:r>
            <a:r>
              <a:rPr lang="en-US" dirty="0">
                <a:solidFill>
                  <a:srgbClr val="0070C0"/>
                </a:solidFill>
              </a:rPr>
              <a:t>array2d</a:t>
            </a:r>
            <a:r>
              <a:rPr lang="en-US" dirty="0"/>
              <a:t>[0,0])</a:t>
            </a:r>
          </a:p>
          <a:p>
            <a:r>
              <a:rPr lang="en-US" dirty="0"/>
              <a:t>print('\n (row=0, col=1) index </a:t>
            </a:r>
            <a:r>
              <a:rPr lang="ko-KR" altLang="en-US" dirty="0"/>
              <a:t>가리키는 값</a:t>
            </a:r>
            <a:r>
              <a:rPr lang="en-US" altLang="ko-KR" dirty="0"/>
              <a:t>', </a:t>
            </a:r>
            <a:r>
              <a:rPr lang="en-US" dirty="0">
                <a:solidFill>
                  <a:srgbClr val="0070C0"/>
                </a:solidFill>
              </a:rPr>
              <a:t>array2d</a:t>
            </a:r>
            <a:r>
              <a:rPr lang="en-US" dirty="0"/>
              <a:t>[0,1])</a:t>
            </a:r>
          </a:p>
          <a:p>
            <a:r>
              <a:rPr lang="en-US" dirty="0"/>
              <a:t>print('\n (row=1, col=0) index </a:t>
            </a:r>
            <a:r>
              <a:rPr lang="ko-KR" altLang="en-US" dirty="0"/>
              <a:t>가리키는 값</a:t>
            </a:r>
            <a:r>
              <a:rPr lang="en-US" altLang="ko-KR" dirty="0"/>
              <a:t>', </a:t>
            </a:r>
            <a:r>
              <a:rPr lang="en-US" dirty="0">
                <a:solidFill>
                  <a:srgbClr val="0070C0"/>
                </a:solidFill>
              </a:rPr>
              <a:t>array2d</a:t>
            </a:r>
            <a:r>
              <a:rPr lang="en-US" dirty="0"/>
              <a:t>[1,0])</a:t>
            </a:r>
          </a:p>
          <a:p>
            <a:r>
              <a:rPr lang="en-US" dirty="0"/>
              <a:t>print('\n (row=2, col=2) index </a:t>
            </a:r>
            <a:r>
              <a:rPr lang="ko-KR" altLang="en-US" dirty="0"/>
              <a:t>가리키는 값</a:t>
            </a:r>
            <a:r>
              <a:rPr lang="en-US" altLang="ko-KR" dirty="0"/>
              <a:t>', </a:t>
            </a:r>
            <a:r>
              <a:rPr lang="en-US" dirty="0">
                <a:solidFill>
                  <a:srgbClr val="0070C0"/>
                </a:solidFill>
              </a:rPr>
              <a:t>array2d</a:t>
            </a:r>
            <a:r>
              <a:rPr lang="en-US" dirty="0"/>
              <a:t>[2,2])</a:t>
            </a:r>
            <a:endParaRPr lang="en-K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230B02-9D52-E145-A831-31C4E5CFDAF9}"/>
              </a:ext>
            </a:extLst>
          </p:cNvPr>
          <p:cNvSpPr/>
          <p:nvPr/>
        </p:nvSpPr>
        <p:spPr>
          <a:xfrm>
            <a:off x="7454953" y="3767633"/>
            <a:ext cx="399326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[[1 2 3]</a:t>
            </a:r>
          </a:p>
          <a:p>
            <a:r>
              <a:rPr lang="en-US" dirty="0"/>
              <a:t> [4 5 6]</a:t>
            </a:r>
          </a:p>
          <a:p>
            <a:r>
              <a:rPr lang="en-US" dirty="0"/>
              <a:t> [7 8 9]] </a:t>
            </a:r>
          </a:p>
          <a:p>
            <a:endParaRPr lang="en-US" dirty="0"/>
          </a:p>
          <a:p>
            <a:r>
              <a:rPr lang="en-US" dirty="0"/>
              <a:t>(row=0, col=0) index </a:t>
            </a:r>
            <a:r>
              <a:rPr lang="ko-KR" altLang="en-US" dirty="0"/>
              <a:t>가리키는 값 </a:t>
            </a:r>
            <a:r>
              <a:rPr lang="en-US" altLang="ko-KR" dirty="0"/>
              <a:t>1 </a:t>
            </a:r>
          </a:p>
          <a:p>
            <a:r>
              <a:rPr lang="en-US" altLang="ko-KR" dirty="0"/>
              <a:t>(</a:t>
            </a:r>
            <a:r>
              <a:rPr lang="en-US" dirty="0"/>
              <a:t>row=0, col=1) index </a:t>
            </a:r>
            <a:r>
              <a:rPr lang="ko-KR" altLang="en-US" dirty="0"/>
              <a:t>가리키는 값 </a:t>
            </a:r>
            <a:r>
              <a:rPr lang="en-US" altLang="ko-KR" dirty="0"/>
              <a:t>2 </a:t>
            </a:r>
          </a:p>
          <a:p>
            <a:r>
              <a:rPr lang="en-US" altLang="ko-KR" dirty="0"/>
              <a:t>(</a:t>
            </a:r>
            <a:r>
              <a:rPr lang="en-US" dirty="0"/>
              <a:t>row=1, col=0) index </a:t>
            </a:r>
            <a:r>
              <a:rPr lang="ko-KR" altLang="en-US" dirty="0"/>
              <a:t>가리키는 값 </a:t>
            </a:r>
            <a:r>
              <a:rPr lang="en-US" altLang="ko-KR" dirty="0"/>
              <a:t>4 </a:t>
            </a:r>
          </a:p>
          <a:p>
            <a:r>
              <a:rPr lang="en-US" altLang="ko-KR" dirty="0"/>
              <a:t>(</a:t>
            </a:r>
            <a:r>
              <a:rPr lang="en-US" dirty="0"/>
              <a:t>row=2, col=2) index </a:t>
            </a:r>
            <a:r>
              <a:rPr lang="ko-KR" altLang="en-US" dirty="0"/>
              <a:t>가리키는 값 </a:t>
            </a:r>
            <a:r>
              <a:rPr lang="en-US" altLang="ko-KR" dirty="0"/>
              <a:t>9</a:t>
            </a:r>
            <a:endParaRPr lang="en-KR" dirty="0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F4A9674C-E61B-8E46-9022-0E38F2ECB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354" y="901081"/>
            <a:ext cx="2594250" cy="2308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046EA6-48A2-4547-9209-4CACFB54EA0B}"/>
              </a:ext>
            </a:extLst>
          </p:cNvPr>
          <p:cNvSpPr txBox="1"/>
          <p:nvPr/>
        </p:nvSpPr>
        <p:spPr>
          <a:xfrm>
            <a:off x="3291462" y="1733535"/>
            <a:ext cx="133510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행</a:t>
            </a:r>
            <a:r>
              <a:rPr lang="en-US" altLang="ko-KR" dirty="0"/>
              <a:t>. </a:t>
            </a:r>
            <a:r>
              <a:rPr lang="ko-KR" altLang="en-US" dirty="0"/>
              <a:t>  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axis 0</a:t>
            </a:r>
          </a:p>
          <a:p>
            <a:r>
              <a:rPr lang="ko-KR" altLang="en-US" dirty="0"/>
              <a:t>열</a:t>
            </a:r>
            <a:r>
              <a:rPr lang="en-US" altLang="ko-KR" dirty="0"/>
              <a:t>. </a:t>
            </a:r>
            <a:r>
              <a:rPr lang="ko-KR" altLang="en-US" dirty="0"/>
              <a:t>  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axis 1</a:t>
            </a:r>
          </a:p>
          <a:p>
            <a:r>
              <a:rPr lang="ko-KR" altLang="en-US" dirty="0"/>
              <a:t>높이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axis 2</a:t>
            </a:r>
            <a:endParaRPr lang="en-KR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A9A8F3C-B5FA-EC4A-9F85-BD6623E63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502430"/>
              </p:ext>
            </p:extLst>
          </p:nvPr>
        </p:nvGraphicFramePr>
        <p:xfrm>
          <a:off x="8944763" y="1443864"/>
          <a:ext cx="1787646" cy="1699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882">
                  <a:extLst>
                    <a:ext uri="{9D8B030D-6E8A-4147-A177-3AD203B41FA5}">
                      <a16:colId xmlns:a16="http://schemas.microsoft.com/office/drawing/2014/main" val="1275750212"/>
                    </a:ext>
                  </a:extLst>
                </a:gridCol>
                <a:gridCol w="595882">
                  <a:extLst>
                    <a:ext uri="{9D8B030D-6E8A-4147-A177-3AD203B41FA5}">
                      <a16:colId xmlns:a16="http://schemas.microsoft.com/office/drawing/2014/main" val="1622345364"/>
                    </a:ext>
                  </a:extLst>
                </a:gridCol>
                <a:gridCol w="595882">
                  <a:extLst>
                    <a:ext uri="{9D8B030D-6E8A-4147-A177-3AD203B41FA5}">
                      <a16:colId xmlns:a16="http://schemas.microsoft.com/office/drawing/2014/main" val="721540058"/>
                    </a:ext>
                  </a:extLst>
                </a:gridCol>
              </a:tblGrid>
              <a:tr h="566481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301786"/>
                  </a:ext>
                </a:extLst>
              </a:tr>
              <a:tr h="566481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460321"/>
                  </a:ext>
                </a:extLst>
              </a:tr>
              <a:tr h="566481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075343"/>
                  </a:ext>
                </a:extLst>
              </a:tr>
            </a:tbl>
          </a:graphicData>
        </a:graphic>
      </p:graphicFrame>
      <p:sp>
        <p:nvSpPr>
          <p:cNvPr id="13" name="Right Arrow 12">
            <a:extLst>
              <a:ext uri="{FF2B5EF4-FFF2-40B4-BE49-F238E27FC236}">
                <a16:creationId xmlns:a16="http://schemas.microsoft.com/office/drawing/2014/main" id="{FF2D0493-B3E3-B449-913F-99CB6399D294}"/>
              </a:ext>
            </a:extLst>
          </p:cNvPr>
          <p:cNvSpPr/>
          <p:nvPr/>
        </p:nvSpPr>
        <p:spPr>
          <a:xfrm>
            <a:off x="6585995" y="4878397"/>
            <a:ext cx="530798" cy="363794"/>
          </a:xfrm>
          <a:prstGeom prst="rightArrow">
            <a:avLst>
              <a:gd name="adj1" fmla="val 50000"/>
              <a:gd name="adj2" fmla="val 7702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8DDCC7-7C8E-5F43-8DCB-A690ABCCF47E}"/>
              </a:ext>
            </a:extLst>
          </p:cNvPr>
          <p:cNvGrpSpPr/>
          <p:nvPr/>
        </p:nvGrpSpPr>
        <p:grpSpPr>
          <a:xfrm>
            <a:off x="8527462" y="976315"/>
            <a:ext cx="2109672" cy="2102172"/>
            <a:chOff x="6027330" y="1129381"/>
            <a:chExt cx="2109672" cy="210217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FE7A2A-CC2F-7F4E-A0CB-7830E355ADB7}"/>
                </a:ext>
              </a:extLst>
            </p:cNvPr>
            <p:cNvSpPr txBox="1"/>
            <p:nvPr/>
          </p:nvSpPr>
          <p:spPr>
            <a:xfrm>
              <a:off x="6570548" y="1129381"/>
              <a:ext cx="1566454" cy="423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KR" sz="1600" dirty="0">
                  <a:solidFill>
                    <a:srgbClr val="0070C0"/>
                  </a:solidFill>
                </a:rPr>
                <a:t>0     </a:t>
              </a:r>
              <a:r>
                <a:rPr lang="ko-KR" altLang="en-US" sz="1600" dirty="0">
                  <a:solidFill>
                    <a:srgbClr val="0070C0"/>
                  </a:solidFill>
                </a:rPr>
                <a:t>    </a:t>
              </a:r>
              <a:r>
                <a:rPr lang="en-KR" sz="1600" dirty="0">
                  <a:solidFill>
                    <a:srgbClr val="0070C0"/>
                  </a:solidFill>
                </a:rPr>
                <a:t>  1    </a:t>
              </a:r>
              <a:r>
                <a:rPr lang="ko-KR" altLang="en-US" sz="1600" dirty="0">
                  <a:solidFill>
                    <a:srgbClr val="0070C0"/>
                  </a:solidFill>
                </a:rPr>
                <a:t>    </a:t>
              </a:r>
              <a:r>
                <a:rPr lang="en-KR" sz="1600" dirty="0">
                  <a:solidFill>
                    <a:srgbClr val="0070C0"/>
                  </a:solidFill>
                </a:rPr>
                <a:t>   2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7B7632-4D15-3B4B-9B5C-3816F8C50617}"/>
                </a:ext>
              </a:extLst>
            </p:cNvPr>
            <p:cNvSpPr txBox="1"/>
            <p:nvPr/>
          </p:nvSpPr>
          <p:spPr>
            <a:xfrm>
              <a:off x="6027330" y="1392332"/>
              <a:ext cx="288862" cy="1839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KR" sz="1600" dirty="0">
                  <a:solidFill>
                    <a:srgbClr val="0070C0"/>
                  </a:solidFill>
                </a:rPr>
                <a:t>0</a:t>
              </a:r>
            </a:p>
            <a:p>
              <a:pPr>
                <a:lnSpc>
                  <a:spcPct val="250000"/>
                </a:lnSpc>
              </a:pPr>
              <a:r>
                <a:rPr lang="en-KR" sz="1600" dirty="0">
                  <a:solidFill>
                    <a:srgbClr val="0070C0"/>
                  </a:solidFill>
                </a:rPr>
                <a:t>1</a:t>
              </a:r>
            </a:p>
            <a:p>
              <a:pPr>
                <a:lnSpc>
                  <a:spcPct val="250000"/>
                </a:lnSpc>
              </a:pPr>
              <a:r>
                <a:rPr lang="en-US" altLang="ko-KR" sz="1600" dirty="0">
                  <a:solidFill>
                    <a:srgbClr val="0070C0"/>
                  </a:solidFill>
                </a:rPr>
                <a:t>2</a:t>
              </a:r>
              <a:endParaRPr lang="en-KR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3711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9643C-E0F0-2A49-859C-C466F6CE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넘파이의</a:t>
            </a:r>
            <a:r>
              <a:rPr lang="ko-KR" altLang="en-US" dirty="0"/>
              <a:t> </a:t>
            </a:r>
            <a:r>
              <a:rPr lang="en-US" dirty="0" err="1"/>
              <a:t>ndarray</a:t>
            </a:r>
            <a:r>
              <a:rPr lang="en-US" dirty="0"/>
              <a:t> </a:t>
            </a:r>
            <a:r>
              <a:rPr lang="ko-KR" altLang="en-US" dirty="0"/>
              <a:t>의 데이터 세트 선택하기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B6A7E-6B23-D440-B986-5052DED7F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520"/>
            <a:ext cx="10515600" cy="93555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2. Slicing</a:t>
            </a:r>
          </a:p>
          <a:p>
            <a:pPr lvl="1"/>
            <a:r>
              <a:rPr lang="en-US" b="1" dirty="0"/>
              <a:t>:</a:t>
            </a:r>
            <a:r>
              <a:rPr lang="en-US" dirty="0"/>
              <a:t> </a:t>
            </a:r>
            <a:r>
              <a:rPr lang="ko-KR" altLang="en-US" dirty="0"/>
              <a:t>기호를 이용해 연속한 데이터를 출력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9D683-C0F4-3D4C-B180-9749307D0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436" y="2036121"/>
            <a:ext cx="4417714" cy="1467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AFBC8-5517-3247-BABD-350C789F61B0}"/>
              </a:ext>
            </a:extLst>
          </p:cNvPr>
          <p:cNvSpPr txBox="1"/>
          <p:nvPr/>
        </p:nvSpPr>
        <p:spPr>
          <a:xfrm>
            <a:off x="6096000" y="1921079"/>
            <a:ext cx="1072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array[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dirty="0"/>
              <a:t>3]</a:t>
            </a:r>
            <a:endParaRPr lang="en-K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C45E6-3FD7-0747-B109-08E1796841C8}"/>
              </a:ext>
            </a:extLst>
          </p:cNvPr>
          <p:cNvSpPr txBox="1"/>
          <p:nvPr/>
        </p:nvSpPr>
        <p:spPr>
          <a:xfrm>
            <a:off x="6096000" y="2654918"/>
            <a:ext cx="1072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array[3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dirty="0"/>
              <a:t>]</a:t>
            </a:r>
            <a:endParaRPr lang="en-K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FFB28D-F3F5-5F4D-9DA7-1262AE5F6A37}"/>
              </a:ext>
            </a:extLst>
          </p:cNvPr>
          <p:cNvSpPr txBox="1"/>
          <p:nvPr/>
        </p:nvSpPr>
        <p:spPr>
          <a:xfrm>
            <a:off x="7329182" y="1944857"/>
            <a:ext cx="340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시작 인덱스 생략 </a:t>
            </a:r>
            <a:r>
              <a:rPr lang="en-US" altLang="ko-KR" dirty="0">
                <a:sym typeface="Wingdings" pitchFamily="2" charset="2"/>
              </a:rPr>
              <a:t>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0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부터</a:t>
            </a:r>
            <a:r>
              <a:rPr lang="ko-KR" altLang="en-US" dirty="0">
                <a:sym typeface="Wingdings" pitchFamily="2" charset="2"/>
              </a:rPr>
              <a:t> 출력</a:t>
            </a:r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370386-5FC4-E14E-AFA7-11AF08FE8F00}"/>
              </a:ext>
            </a:extLst>
          </p:cNvPr>
          <p:cNvSpPr txBox="1"/>
          <p:nvPr/>
        </p:nvSpPr>
        <p:spPr>
          <a:xfrm>
            <a:off x="7329182" y="2678696"/>
            <a:ext cx="431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종료 인덱스 생략 </a:t>
            </a:r>
            <a:r>
              <a:rPr lang="en-US" altLang="ko-KR" dirty="0">
                <a:sym typeface="Wingdings" pitchFamily="2" charset="2"/>
              </a:rPr>
              <a:t></a:t>
            </a:r>
            <a:r>
              <a:rPr lang="ko-KR" altLang="en-US" dirty="0">
                <a:sym typeface="Wingdings" pitchFamily="2" charset="2"/>
              </a:rPr>
              <a:t> 맨 마지막까지 출력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D16C06-B191-EC4A-8561-1F1CEF6F3930}"/>
              </a:ext>
            </a:extLst>
          </p:cNvPr>
          <p:cNvSpPr txBox="1"/>
          <p:nvPr/>
        </p:nvSpPr>
        <p:spPr>
          <a:xfrm>
            <a:off x="6096000" y="3409927"/>
            <a:ext cx="942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array[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dirty="0"/>
              <a:t>]</a:t>
            </a:r>
            <a:endParaRPr lang="en-KR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DE7A6-6D54-E54E-8A59-32C8BF3FCFE1}"/>
              </a:ext>
            </a:extLst>
          </p:cNvPr>
          <p:cNvSpPr txBox="1"/>
          <p:nvPr/>
        </p:nvSpPr>
        <p:spPr>
          <a:xfrm>
            <a:off x="7329182" y="343370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전체 출력</a:t>
            </a:r>
            <a:endParaRPr lang="en-KR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77E2E7-2846-314B-BDC6-4FCFC597E1D7}"/>
              </a:ext>
            </a:extLst>
          </p:cNvPr>
          <p:cNvCxnSpPr/>
          <p:nvPr/>
        </p:nvCxnSpPr>
        <p:spPr>
          <a:xfrm>
            <a:off x="6165908" y="2483141"/>
            <a:ext cx="51878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F34000-5CF7-CE48-8D7D-3522C0892B12}"/>
              </a:ext>
            </a:extLst>
          </p:cNvPr>
          <p:cNvCxnSpPr/>
          <p:nvPr/>
        </p:nvCxnSpPr>
        <p:spPr>
          <a:xfrm>
            <a:off x="6165908" y="3254928"/>
            <a:ext cx="51878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93AA555-6318-1446-80A1-60669B658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6" t="14467" r="5649" b="22098"/>
          <a:stretch/>
        </p:blipFill>
        <p:spPr>
          <a:xfrm>
            <a:off x="1094199" y="4782967"/>
            <a:ext cx="8330268" cy="172813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EC7339F-0B73-DF46-BCFD-E6CC60F25F03}"/>
              </a:ext>
            </a:extLst>
          </p:cNvPr>
          <p:cNvSpPr txBox="1">
            <a:spLocks/>
          </p:cNvSpPr>
          <p:nvPr/>
        </p:nvSpPr>
        <p:spPr>
          <a:xfrm>
            <a:off x="945436" y="4382857"/>
            <a:ext cx="4539143" cy="38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2</a:t>
            </a:r>
            <a:r>
              <a:rPr lang="ko-KR" altLang="en-US" sz="1600" dirty="0"/>
              <a:t>차원 </a:t>
            </a:r>
            <a:r>
              <a:rPr lang="en-US" altLang="ko-KR" sz="1600" dirty="0" err="1"/>
              <a:t>ndarray</a:t>
            </a:r>
            <a:r>
              <a:rPr lang="ko-KR" altLang="en-US" sz="1600" dirty="0"/>
              <a:t> 에서 </a:t>
            </a:r>
            <a:r>
              <a:rPr lang="en-US" altLang="ko-KR" sz="1600" dirty="0"/>
              <a:t>slicing</a:t>
            </a:r>
            <a:endParaRPr lang="en-KR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50C7DD-4094-F746-918D-F5E7A9A31356}"/>
              </a:ext>
            </a:extLst>
          </p:cNvPr>
          <p:cNvSpPr txBox="1"/>
          <p:nvPr/>
        </p:nvSpPr>
        <p:spPr>
          <a:xfrm>
            <a:off x="10732409" y="353551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p.26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53087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3F950-EBD6-1B4C-A57D-461837F06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머신러닝의</a:t>
            </a:r>
            <a:r>
              <a:rPr lang="ko-KR" altLang="en-US" dirty="0"/>
              <a:t> 개념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B81AD-104B-7947-B9FE-F8127A248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애플리케이션을 수정하지 않고도 데이터를 기반으로 패턴을 학습하고 결과를 예측하는 알고리즘 기법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알고리즘</a:t>
            </a:r>
            <a:endParaRPr lang="en-US" altLang="ko-KR" dirty="0"/>
          </a:p>
          <a:p>
            <a:pPr lvl="1"/>
            <a:r>
              <a:rPr lang="ko-KR" altLang="en-US" dirty="0"/>
              <a:t>데이터를 기반으로 통계적인 신뢰도 강화</a:t>
            </a:r>
            <a:endParaRPr lang="en-US" altLang="ko-KR" dirty="0"/>
          </a:p>
          <a:p>
            <a:pPr lvl="1"/>
            <a:r>
              <a:rPr lang="ko-KR" altLang="en-US" dirty="0"/>
              <a:t>다양한 수학적 기법 적용 </a:t>
            </a:r>
            <a:r>
              <a:rPr lang="en-US" altLang="ko-KR" dirty="0">
                <a:sym typeface="Wingdings" pitchFamily="2" charset="2"/>
              </a:rPr>
              <a:t></a:t>
            </a:r>
            <a:r>
              <a:rPr lang="ko-KR" altLang="en-US" dirty="0">
                <a:sym typeface="Wingdings" pitchFamily="2" charset="2"/>
              </a:rPr>
              <a:t> 데이터 내의 패턴 스스로 인지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신뢰성 있는 예측 결과 도출</a:t>
            </a:r>
            <a:endParaRPr lang="en-US" altLang="ko-KR" dirty="0">
              <a:sym typeface="Wingdings" pitchFamily="2" charset="2"/>
            </a:endParaRPr>
          </a:p>
          <a:p>
            <a:pPr marL="457200" lvl="1" indent="0">
              <a:buNone/>
            </a:pPr>
            <a:endParaRPr lang="en-US" altLang="ko-KR" dirty="0">
              <a:sym typeface="Wingdings" pitchFamily="2" charset="2"/>
            </a:endParaRPr>
          </a:p>
          <a:p>
            <a:r>
              <a:rPr lang="ko-KR" altLang="en-US" dirty="0" err="1">
                <a:sym typeface="Wingdings" pitchFamily="2" charset="2"/>
              </a:rPr>
              <a:t>머신러닝을</a:t>
            </a:r>
            <a:r>
              <a:rPr lang="ko-KR" altLang="en-US" dirty="0">
                <a:sym typeface="Wingdings" pitchFamily="2" charset="2"/>
              </a:rPr>
              <a:t> 사용하는 분야</a:t>
            </a:r>
            <a:endParaRPr lang="en-US" altLang="ko-KR" dirty="0">
              <a:sym typeface="Wingdings" pitchFamily="2" charset="2"/>
            </a:endParaRPr>
          </a:p>
          <a:p>
            <a:pPr lvl="1" fontAlgn="base"/>
            <a:r>
              <a:rPr lang="ko-KR" altLang="en-US" dirty="0"/>
              <a:t>기존 솔루션으로는 많은 수동 조정과 규칙이 필요한 문제 </a:t>
            </a:r>
            <a:r>
              <a:rPr lang="en-US" altLang="ko-KR" dirty="0"/>
              <a:t>: </a:t>
            </a:r>
            <a:r>
              <a:rPr lang="ko-KR" altLang="en-US" dirty="0"/>
              <a:t>하나의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모델이 코드를 간단하고 더 잘 수행되도록 할 수 있습니다</a:t>
            </a:r>
            <a:r>
              <a:rPr lang="en-US" altLang="ko-KR" dirty="0"/>
              <a:t>.</a:t>
            </a:r>
          </a:p>
          <a:p>
            <a:pPr lvl="1" fontAlgn="base"/>
            <a:r>
              <a:rPr lang="ko-KR" altLang="en-US" dirty="0"/>
              <a:t>전통적인 방식으로는 전혀 해결 방법이 없는 복잡한 문제 </a:t>
            </a:r>
            <a:r>
              <a:rPr lang="en-US" altLang="ko-KR" dirty="0"/>
              <a:t>: </a:t>
            </a:r>
            <a:r>
              <a:rPr lang="ko-KR" altLang="en-US" dirty="0"/>
              <a:t>가장 뛰어난 </a:t>
            </a:r>
            <a:r>
              <a:rPr lang="ko-KR" altLang="en-US" dirty="0" err="1"/>
              <a:t>머신러닝</a:t>
            </a:r>
            <a:r>
              <a:rPr lang="ko-KR" altLang="en-US" dirty="0"/>
              <a:t> 기법으로 해결 방법을 찾을 수 있습니다</a:t>
            </a:r>
            <a:r>
              <a:rPr lang="en-US" altLang="ko-KR" dirty="0"/>
              <a:t>.</a:t>
            </a:r>
          </a:p>
          <a:p>
            <a:pPr lvl="1" fontAlgn="base"/>
            <a:r>
              <a:rPr lang="ko-KR" altLang="en-US" dirty="0"/>
              <a:t>유동적인 환경 </a:t>
            </a:r>
            <a:r>
              <a:rPr lang="en-US" altLang="ko-KR" dirty="0"/>
              <a:t>: </a:t>
            </a:r>
            <a:r>
              <a:rPr lang="ko-KR" altLang="en-US" dirty="0" err="1"/>
              <a:t>머신러닝</a:t>
            </a:r>
            <a:r>
              <a:rPr lang="ko-KR" altLang="en-US" dirty="0"/>
              <a:t> 시스템은 새로운 데이터에 적응할 수 있습니다</a:t>
            </a:r>
            <a:r>
              <a:rPr lang="en-US" altLang="ko-KR" dirty="0"/>
              <a:t>.</a:t>
            </a:r>
          </a:p>
          <a:p>
            <a:pPr lvl="1" fontAlgn="base"/>
            <a:r>
              <a:rPr lang="ko-KR" altLang="en-US" dirty="0"/>
              <a:t>복잡한 문제와 대량의 데이터에서 통찰 얻기</a:t>
            </a:r>
          </a:p>
          <a:p>
            <a:endParaRPr lang="en-US" altLang="ko-KR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60290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12E0F-F7BC-3746-BEF1-8FD87AA0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넘파이의</a:t>
            </a:r>
            <a:r>
              <a:rPr lang="ko-KR" altLang="en-US" dirty="0"/>
              <a:t> </a:t>
            </a:r>
            <a:r>
              <a:rPr lang="en-US" dirty="0" err="1"/>
              <a:t>ndarray</a:t>
            </a:r>
            <a:r>
              <a:rPr lang="en-US" dirty="0"/>
              <a:t> </a:t>
            </a:r>
            <a:r>
              <a:rPr lang="ko-KR" altLang="en-US" dirty="0"/>
              <a:t>의 데이터 세트 선택하기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B2583-7AA4-6F4D-A95F-C3A979A6A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521"/>
            <a:ext cx="10515600" cy="47289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2. Slicing</a:t>
            </a:r>
          </a:p>
          <a:p>
            <a:endParaRPr lang="en-K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73EE8B-AC7B-C84F-BD8E-460602C239BF}"/>
              </a:ext>
            </a:extLst>
          </p:cNvPr>
          <p:cNvSpPr/>
          <p:nvPr/>
        </p:nvSpPr>
        <p:spPr>
          <a:xfrm>
            <a:off x="1126602" y="1601919"/>
            <a:ext cx="3688466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KR" dirty="0"/>
              <a:t>array1 = np.arange(start=1, stop=10)</a:t>
            </a:r>
          </a:p>
          <a:p>
            <a:r>
              <a:rPr lang="en-KR" dirty="0"/>
              <a:t>array3 = array1[0:3]</a:t>
            </a:r>
          </a:p>
          <a:p>
            <a:r>
              <a:rPr lang="en-KR" dirty="0"/>
              <a:t>print(array3)</a:t>
            </a:r>
          </a:p>
          <a:p>
            <a:r>
              <a:rPr lang="en-KR" dirty="0"/>
              <a:t>print(type(array3))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C6AAB8-004D-A348-940B-AE9063727F10}"/>
              </a:ext>
            </a:extLst>
          </p:cNvPr>
          <p:cNvSpPr/>
          <p:nvPr/>
        </p:nvSpPr>
        <p:spPr>
          <a:xfrm>
            <a:off x="6096000" y="2202083"/>
            <a:ext cx="2427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[1 2 3] </a:t>
            </a:r>
          </a:p>
          <a:p>
            <a:r>
              <a:rPr lang="en-US" dirty="0"/>
              <a:t>&lt;class '</a:t>
            </a:r>
            <a:r>
              <a:rPr lang="en-US" dirty="0" err="1"/>
              <a:t>numpy.ndarray</a:t>
            </a:r>
            <a:r>
              <a:rPr lang="en-US" dirty="0"/>
              <a:t>'&gt;</a:t>
            </a:r>
            <a:endParaRPr lang="en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B4002A-F497-6F44-A6FF-8298374F2E00}"/>
              </a:ext>
            </a:extLst>
          </p:cNvPr>
          <p:cNvSpPr/>
          <p:nvPr/>
        </p:nvSpPr>
        <p:spPr>
          <a:xfrm>
            <a:off x="1126602" y="3581190"/>
            <a:ext cx="3688466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array1 = </a:t>
            </a:r>
            <a:r>
              <a:rPr lang="en-US" dirty="0" err="1"/>
              <a:t>np.arange</a:t>
            </a:r>
            <a:r>
              <a:rPr lang="en-US" dirty="0"/>
              <a:t>(start=1, stop=10)</a:t>
            </a:r>
          </a:p>
          <a:p>
            <a:r>
              <a:rPr lang="en-US" dirty="0"/>
              <a:t>array4 = array1[:3]</a:t>
            </a:r>
          </a:p>
          <a:p>
            <a:r>
              <a:rPr lang="en-US" dirty="0"/>
              <a:t>print(array4)</a:t>
            </a:r>
          </a:p>
          <a:p>
            <a:endParaRPr lang="en-US" dirty="0"/>
          </a:p>
          <a:p>
            <a:r>
              <a:rPr lang="en-US" dirty="0"/>
              <a:t>array5 = array1[3:]</a:t>
            </a:r>
          </a:p>
          <a:p>
            <a:r>
              <a:rPr lang="en-US" dirty="0"/>
              <a:t>print(array5)</a:t>
            </a:r>
          </a:p>
          <a:p>
            <a:endParaRPr lang="en-US" dirty="0"/>
          </a:p>
          <a:p>
            <a:r>
              <a:rPr lang="en-US" dirty="0"/>
              <a:t>array6 = array1[:]</a:t>
            </a:r>
          </a:p>
          <a:p>
            <a:r>
              <a:rPr lang="en-US" dirty="0"/>
              <a:t>print(array6)</a:t>
            </a:r>
            <a:endParaRPr lang="en-K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33F745-9D8A-7A41-ABC3-E1453A266113}"/>
              </a:ext>
            </a:extLst>
          </p:cNvPr>
          <p:cNvSpPr/>
          <p:nvPr/>
        </p:nvSpPr>
        <p:spPr>
          <a:xfrm>
            <a:off x="5921468" y="3510648"/>
            <a:ext cx="1802096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KR" dirty="0"/>
          </a:p>
          <a:p>
            <a:endParaRPr lang="en-KR" dirty="0"/>
          </a:p>
          <a:p>
            <a:r>
              <a:rPr lang="en-KR" dirty="0"/>
              <a:t>[1 2 3] 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[4 5 6 7 8 9] 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[1 2 3 4 5 6 7 8 9]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B1935A1-CBC8-894A-8A0A-E1A9D438DA8B}"/>
              </a:ext>
            </a:extLst>
          </p:cNvPr>
          <p:cNvSpPr/>
          <p:nvPr/>
        </p:nvSpPr>
        <p:spPr>
          <a:xfrm>
            <a:off x="5190135" y="2337903"/>
            <a:ext cx="530798" cy="363794"/>
          </a:xfrm>
          <a:prstGeom prst="rightArrow">
            <a:avLst>
              <a:gd name="adj1" fmla="val 50000"/>
              <a:gd name="adj2" fmla="val 7702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72B4537-8729-2A4D-9091-625EF7EFC043}"/>
              </a:ext>
            </a:extLst>
          </p:cNvPr>
          <p:cNvSpPr/>
          <p:nvPr/>
        </p:nvSpPr>
        <p:spPr>
          <a:xfrm>
            <a:off x="5190135" y="4803310"/>
            <a:ext cx="530798" cy="363794"/>
          </a:xfrm>
          <a:prstGeom prst="rightArrow">
            <a:avLst>
              <a:gd name="adj1" fmla="val 50000"/>
              <a:gd name="adj2" fmla="val 7702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8193-2A5D-F34A-B799-A9DBE3F59ABE}"/>
              </a:ext>
            </a:extLst>
          </p:cNvPr>
          <p:cNvSpPr txBox="1"/>
          <p:nvPr/>
        </p:nvSpPr>
        <p:spPr>
          <a:xfrm>
            <a:off x="10732409" y="353551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p.26</a:t>
            </a:r>
            <a:endParaRPr lang="en-KR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ABA95A3-EC19-E14D-870B-5792DD4B8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643173"/>
              </p:ext>
            </p:extLst>
          </p:nvPr>
        </p:nvGraphicFramePr>
        <p:xfrm>
          <a:off x="7723564" y="1930062"/>
          <a:ext cx="4058127" cy="399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903">
                  <a:extLst>
                    <a:ext uri="{9D8B030D-6E8A-4147-A177-3AD203B41FA5}">
                      <a16:colId xmlns:a16="http://schemas.microsoft.com/office/drawing/2014/main" val="3298473602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3128914163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2737398556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2245177226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1137696035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3004077352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3001713391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3432486440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2502346276"/>
                    </a:ext>
                  </a:extLst>
                </a:gridCol>
              </a:tblGrid>
              <a:tr h="399195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77709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C493E6D-C228-6D49-A510-93F99C745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075937"/>
              </p:ext>
            </p:extLst>
          </p:nvPr>
        </p:nvGraphicFramePr>
        <p:xfrm>
          <a:off x="7790769" y="3875444"/>
          <a:ext cx="405812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903">
                  <a:extLst>
                    <a:ext uri="{9D8B030D-6E8A-4147-A177-3AD203B41FA5}">
                      <a16:colId xmlns:a16="http://schemas.microsoft.com/office/drawing/2014/main" val="3298473602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3128914163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2737398556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2245177226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1137696035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3004077352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3001713391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3432486440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2502346276"/>
                    </a:ext>
                  </a:extLst>
                </a:gridCol>
              </a:tblGrid>
              <a:tr h="344347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77709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53FFCF1-9414-E24D-A718-015D1E475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389302"/>
              </p:ext>
            </p:extLst>
          </p:nvPr>
        </p:nvGraphicFramePr>
        <p:xfrm>
          <a:off x="7790769" y="4832879"/>
          <a:ext cx="405812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903">
                  <a:extLst>
                    <a:ext uri="{9D8B030D-6E8A-4147-A177-3AD203B41FA5}">
                      <a16:colId xmlns:a16="http://schemas.microsoft.com/office/drawing/2014/main" val="3298473602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3128914163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2737398556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2245177226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1137696035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3004077352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3001713391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3432486440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2502346276"/>
                    </a:ext>
                  </a:extLst>
                </a:gridCol>
              </a:tblGrid>
              <a:tr h="344347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77709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A3C01CB-8FE6-2240-9CCE-5B285BD99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920231"/>
              </p:ext>
            </p:extLst>
          </p:nvPr>
        </p:nvGraphicFramePr>
        <p:xfrm>
          <a:off x="7790767" y="5792134"/>
          <a:ext cx="405812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903">
                  <a:extLst>
                    <a:ext uri="{9D8B030D-6E8A-4147-A177-3AD203B41FA5}">
                      <a16:colId xmlns:a16="http://schemas.microsoft.com/office/drawing/2014/main" val="3298473602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3128914163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2737398556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2245177226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1137696035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3004077352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3001713391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3432486440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2502346276"/>
                    </a:ext>
                  </a:extLst>
                </a:gridCol>
              </a:tblGrid>
              <a:tr h="307777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77709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BF7803C-53F0-C942-BFA0-B56B3243D3E1}"/>
              </a:ext>
            </a:extLst>
          </p:cNvPr>
          <p:cNvSpPr txBox="1"/>
          <p:nvPr/>
        </p:nvSpPr>
        <p:spPr>
          <a:xfrm>
            <a:off x="7770718" y="1608399"/>
            <a:ext cx="4354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2900" dirty="0">
                <a:solidFill>
                  <a:srgbClr val="0070C0"/>
                </a:solidFill>
              </a:rPr>
              <a:t>012345678</a:t>
            </a:r>
            <a:endParaRPr lang="en-KR" sz="1400" spc="2900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D9B5C7-3C6A-0C49-A459-0FAC71C6A215}"/>
              </a:ext>
            </a:extLst>
          </p:cNvPr>
          <p:cNvSpPr txBox="1"/>
          <p:nvPr/>
        </p:nvSpPr>
        <p:spPr>
          <a:xfrm>
            <a:off x="7837923" y="3581190"/>
            <a:ext cx="4354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2900" dirty="0">
                <a:solidFill>
                  <a:srgbClr val="0070C0"/>
                </a:solidFill>
              </a:rPr>
              <a:t>012345678</a:t>
            </a:r>
            <a:endParaRPr lang="en-KR" sz="1400" spc="2900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DE649B-E000-3545-8581-26B47BFF0F4F}"/>
              </a:ext>
            </a:extLst>
          </p:cNvPr>
          <p:cNvSpPr txBox="1"/>
          <p:nvPr/>
        </p:nvSpPr>
        <p:spPr>
          <a:xfrm>
            <a:off x="7837923" y="4551215"/>
            <a:ext cx="4354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2900" dirty="0">
                <a:solidFill>
                  <a:srgbClr val="0070C0"/>
                </a:solidFill>
              </a:rPr>
              <a:t>012345678</a:t>
            </a:r>
            <a:endParaRPr lang="en-KR" sz="1400" spc="2900" dirty="0">
              <a:solidFill>
                <a:srgbClr val="0070C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64DC90-307B-CB42-A209-F823A139B239}"/>
              </a:ext>
            </a:extLst>
          </p:cNvPr>
          <p:cNvSpPr txBox="1"/>
          <p:nvPr/>
        </p:nvSpPr>
        <p:spPr>
          <a:xfrm>
            <a:off x="7837923" y="5521226"/>
            <a:ext cx="4354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2900" dirty="0">
                <a:solidFill>
                  <a:srgbClr val="0070C0"/>
                </a:solidFill>
              </a:rPr>
              <a:t>012345678</a:t>
            </a:r>
            <a:endParaRPr lang="en-KR" sz="1400" spc="29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857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12E0F-F7BC-3746-BEF1-8FD87AA0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넘파이의</a:t>
            </a:r>
            <a:r>
              <a:rPr lang="ko-KR" altLang="en-US" dirty="0"/>
              <a:t> </a:t>
            </a:r>
            <a:r>
              <a:rPr lang="en-US" dirty="0" err="1"/>
              <a:t>ndarray</a:t>
            </a:r>
            <a:r>
              <a:rPr lang="en-US" dirty="0"/>
              <a:t> </a:t>
            </a:r>
            <a:r>
              <a:rPr lang="ko-KR" altLang="en-US" dirty="0"/>
              <a:t>의 데이터 세트 선택하기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B2583-7AA4-6F4D-A95F-C3A979A6A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521"/>
            <a:ext cx="10515600" cy="47289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2. Slicing - </a:t>
            </a:r>
            <a:r>
              <a:rPr lang="en-US" altLang="ko-KR" b="1" dirty="0"/>
              <a:t>2</a:t>
            </a:r>
            <a:r>
              <a:rPr lang="ko-KR" altLang="en-US" b="1" dirty="0"/>
              <a:t>차원 배열</a:t>
            </a:r>
          </a:p>
          <a:p>
            <a:endParaRPr lang="en-US" b="1" dirty="0"/>
          </a:p>
          <a:p>
            <a:endParaRPr lang="en-K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73EE8B-AC7B-C84F-BD8E-460602C239BF}"/>
              </a:ext>
            </a:extLst>
          </p:cNvPr>
          <p:cNvSpPr/>
          <p:nvPr/>
        </p:nvSpPr>
        <p:spPr>
          <a:xfrm>
            <a:off x="941404" y="1578770"/>
            <a:ext cx="463759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array1d = </a:t>
            </a:r>
            <a:r>
              <a:rPr lang="en-US" dirty="0" err="1"/>
              <a:t>np.arange</a:t>
            </a:r>
            <a:r>
              <a:rPr lang="en-US" dirty="0"/>
              <a:t>(start=1, stop=10)</a:t>
            </a:r>
          </a:p>
          <a:p>
            <a:r>
              <a:rPr lang="en-US" dirty="0"/>
              <a:t>array2d = array1d.reshape(3,3)</a:t>
            </a:r>
          </a:p>
          <a:p>
            <a:r>
              <a:rPr lang="en-US" dirty="0"/>
              <a:t>print('array3d:\n', array2d)</a:t>
            </a:r>
          </a:p>
          <a:p>
            <a:endParaRPr lang="en-US" dirty="0"/>
          </a:p>
          <a:p>
            <a:r>
              <a:rPr lang="en-US" dirty="0"/>
              <a:t>print('\narray2d[0:2, 0:2] \n', array2d[0:2, 0:2])</a:t>
            </a:r>
          </a:p>
          <a:p>
            <a:r>
              <a:rPr lang="en-US" dirty="0"/>
              <a:t>print('\narray2d[1:3, 0:3] \n', array2d[1:3, 0:3])</a:t>
            </a:r>
          </a:p>
          <a:p>
            <a:r>
              <a:rPr lang="en-US" dirty="0"/>
              <a:t>print('\narray2d[1:3, :] \n', array2d[1:3, :])</a:t>
            </a:r>
          </a:p>
          <a:p>
            <a:r>
              <a:rPr lang="en-US" dirty="0"/>
              <a:t>print('\narray2d[:, :] \n', array2d[:, :])</a:t>
            </a:r>
          </a:p>
          <a:p>
            <a:r>
              <a:rPr lang="en-US" dirty="0"/>
              <a:t>print('\narray2d[:2, 1:] \n', array2d[:2, 1:])</a:t>
            </a:r>
          </a:p>
          <a:p>
            <a:r>
              <a:rPr lang="en-US" dirty="0"/>
              <a:t>print('\narray2d[:2, 0] \n', array2d[:2, 0])</a:t>
            </a:r>
            <a:endParaRPr lang="en-KR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B1935A1-CBC8-894A-8A0A-E1A9D438DA8B}"/>
              </a:ext>
            </a:extLst>
          </p:cNvPr>
          <p:cNvSpPr/>
          <p:nvPr/>
        </p:nvSpPr>
        <p:spPr>
          <a:xfrm>
            <a:off x="5606347" y="2917157"/>
            <a:ext cx="530798" cy="363794"/>
          </a:xfrm>
          <a:prstGeom prst="rightArrow">
            <a:avLst>
              <a:gd name="adj1" fmla="val 50000"/>
              <a:gd name="adj2" fmla="val 7702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83D81AC-B1D5-BF49-B51F-B2F8F150E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419925"/>
              </p:ext>
            </p:extLst>
          </p:nvPr>
        </p:nvGraphicFramePr>
        <p:xfrm>
          <a:off x="6459618" y="1578770"/>
          <a:ext cx="112788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63">
                  <a:extLst>
                    <a:ext uri="{9D8B030D-6E8A-4147-A177-3AD203B41FA5}">
                      <a16:colId xmlns:a16="http://schemas.microsoft.com/office/drawing/2014/main" val="1275750212"/>
                    </a:ext>
                  </a:extLst>
                </a:gridCol>
                <a:gridCol w="375963">
                  <a:extLst>
                    <a:ext uri="{9D8B030D-6E8A-4147-A177-3AD203B41FA5}">
                      <a16:colId xmlns:a16="http://schemas.microsoft.com/office/drawing/2014/main" val="1622345364"/>
                    </a:ext>
                  </a:extLst>
                </a:gridCol>
                <a:gridCol w="375963">
                  <a:extLst>
                    <a:ext uri="{9D8B030D-6E8A-4147-A177-3AD203B41FA5}">
                      <a16:colId xmlns:a16="http://schemas.microsoft.com/office/drawing/2014/main" val="721540058"/>
                    </a:ext>
                  </a:extLst>
                </a:gridCol>
              </a:tblGrid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301786"/>
                  </a:ext>
                </a:extLst>
              </a:tr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460321"/>
                  </a:ext>
                </a:extLst>
              </a:tr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075343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06E40527-C56F-1249-9913-1516ED602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658" y="1060528"/>
            <a:ext cx="1787645" cy="556788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6EDA29A-D774-854C-9A1C-9343719AE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909935"/>
              </p:ext>
            </p:extLst>
          </p:nvPr>
        </p:nvGraphicFramePr>
        <p:xfrm>
          <a:off x="10655138" y="1875316"/>
          <a:ext cx="112788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63">
                  <a:extLst>
                    <a:ext uri="{9D8B030D-6E8A-4147-A177-3AD203B41FA5}">
                      <a16:colId xmlns:a16="http://schemas.microsoft.com/office/drawing/2014/main" val="1275750212"/>
                    </a:ext>
                  </a:extLst>
                </a:gridCol>
                <a:gridCol w="375963">
                  <a:extLst>
                    <a:ext uri="{9D8B030D-6E8A-4147-A177-3AD203B41FA5}">
                      <a16:colId xmlns:a16="http://schemas.microsoft.com/office/drawing/2014/main" val="1622345364"/>
                    </a:ext>
                  </a:extLst>
                </a:gridCol>
                <a:gridCol w="375963">
                  <a:extLst>
                    <a:ext uri="{9D8B030D-6E8A-4147-A177-3AD203B41FA5}">
                      <a16:colId xmlns:a16="http://schemas.microsoft.com/office/drawing/2014/main" val="721540058"/>
                    </a:ext>
                  </a:extLst>
                </a:gridCol>
              </a:tblGrid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301786"/>
                  </a:ext>
                </a:extLst>
              </a:tr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460321"/>
                  </a:ext>
                </a:extLst>
              </a:tr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07534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DD161AB-99B5-684A-9ADE-5AD792083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288379"/>
              </p:ext>
            </p:extLst>
          </p:nvPr>
        </p:nvGraphicFramePr>
        <p:xfrm>
          <a:off x="6459618" y="3303398"/>
          <a:ext cx="112788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63">
                  <a:extLst>
                    <a:ext uri="{9D8B030D-6E8A-4147-A177-3AD203B41FA5}">
                      <a16:colId xmlns:a16="http://schemas.microsoft.com/office/drawing/2014/main" val="1275750212"/>
                    </a:ext>
                  </a:extLst>
                </a:gridCol>
                <a:gridCol w="375963">
                  <a:extLst>
                    <a:ext uri="{9D8B030D-6E8A-4147-A177-3AD203B41FA5}">
                      <a16:colId xmlns:a16="http://schemas.microsoft.com/office/drawing/2014/main" val="1622345364"/>
                    </a:ext>
                  </a:extLst>
                </a:gridCol>
                <a:gridCol w="375963">
                  <a:extLst>
                    <a:ext uri="{9D8B030D-6E8A-4147-A177-3AD203B41FA5}">
                      <a16:colId xmlns:a16="http://schemas.microsoft.com/office/drawing/2014/main" val="721540058"/>
                    </a:ext>
                  </a:extLst>
                </a:gridCol>
              </a:tblGrid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301786"/>
                  </a:ext>
                </a:extLst>
              </a:tr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460321"/>
                  </a:ext>
                </a:extLst>
              </a:tr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075343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422F1DC-95B8-AE49-AC93-0D7E01964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171918"/>
              </p:ext>
            </p:extLst>
          </p:nvPr>
        </p:nvGraphicFramePr>
        <p:xfrm>
          <a:off x="10655138" y="3599944"/>
          <a:ext cx="112788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63">
                  <a:extLst>
                    <a:ext uri="{9D8B030D-6E8A-4147-A177-3AD203B41FA5}">
                      <a16:colId xmlns:a16="http://schemas.microsoft.com/office/drawing/2014/main" val="1275750212"/>
                    </a:ext>
                  </a:extLst>
                </a:gridCol>
                <a:gridCol w="375963">
                  <a:extLst>
                    <a:ext uri="{9D8B030D-6E8A-4147-A177-3AD203B41FA5}">
                      <a16:colId xmlns:a16="http://schemas.microsoft.com/office/drawing/2014/main" val="1622345364"/>
                    </a:ext>
                  </a:extLst>
                </a:gridCol>
                <a:gridCol w="375963">
                  <a:extLst>
                    <a:ext uri="{9D8B030D-6E8A-4147-A177-3AD203B41FA5}">
                      <a16:colId xmlns:a16="http://schemas.microsoft.com/office/drawing/2014/main" val="721540058"/>
                    </a:ext>
                  </a:extLst>
                </a:gridCol>
              </a:tblGrid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301786"/>
                  </a:ext>
                </a:extLst>
              </a:tr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460321"/>
                  </a:ext>
                </a:extLst>
              </a:tr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075343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252B492-39EB-8447-B7DD-484B7A00A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889859"/>
              </p:ext>
            </p:extLst>
          </p:nvPr>
        </p:nvGraphicFramePr>
        <p:xfrm>
          <a:off x="6459618" y="5062750"/>
          <a:ext cx="112788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63">
                  <a:extLst>
                    <a:ext uri="{9D8B030D-6E8A-4147-A177-3AD203B41FA5}">
                      <a16:colId xmlns:a16="http://schemas.microsoft.com/office/drawing/2014/main" val="1275750212"/>
                    </a:ext>
                  </a:extLst>
                </a:gridCol>
                <a:gridCol w="375963">
                  <a:extLst>
                    <a:ext uri="{9D8B030D-6E8A-4147-A177-3AD203B41FA5}">
                      <a16:colId xmlns:a16="http://schemas.microsoft.com/office/drawing/2014/main" val="1622345364"/>
                    </a:ext>
                  </a:extLst>
                </a:gridCol>
                <a:gridCol w="375963">
                  <a:extLst>
                    <a:ext uri="{9D8B030D-6E8A-4147-A177-3AD203B41FA5}">
                      <a16:colId xmlns:a16="http://schemas.microsoft.com/office/drawing/2014/main" val="721540058"/>
                    </a:ext>
                  </a:extLst>
                </a:gridCol>
              </a:tblGrid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301786"/>
                  </a:ext>
                </a:extLst>
              </a:tr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460321"/>
                  </a:ext>
                </a:extLst>
              </a:tr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07534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DB70BA3-1EE3-B146-9A85-6D0EF28FA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68334"/>
              </p:ext>
            </p:extLst>
          </p:nvPr>
        </p:nvGraphicFramePr>
        <p:xfrm>
          <a:off x="10655138" y="5359296"/>
          <a:ext cx="112788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63">
                  <a:extLst>
                    <a:ext uri="{9D8B030D-6E8A-4147-A177-3AD203B41FA5}">
                      <a16:colId xmlns:a16="http://schemas.microsoft.com/office/drawing/2014/main" val="1275750212"/>
                    </a:ext>
                  </a:extLst>
                </a:gridCol>
                <a:gridCol w="375963">
                  <a:extLst>
                    <a:ext uri="{9D8B030D-6E8A-4147-A177-3AD203B41FA5}">
                      <a16:colId xmlns:a16="http://schemas.microsoft.com/office/drawing/2014/main" val="1622345364"/>
                    </a:ext>
                  </a:extLst>
                </a:gridCol>
                <a:gridCol w="375963">
                  <a:extLst>
                    <a:ext uri="{9D8B030D-6E8A-4147-A177-3AD203B41FA5}">
                      <a16:colId xmlns:a16="http://schemas.microsoft.com/office/drawing/2014/main" val="721540058"/>
                    </a:ext>
                  </a:extLst>
                </a:gridCol>
              </a:tblGrid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301786"/>
                  </a:ext>
                </a:extLst>
              </a:tr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460321"/>
                  </a:ext>
                </a:extLst>
              </a:tr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075343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0089575-729F-9D4C-9A88-3579CF13E649}"/>
              </a:ext>
            </a:extLst>
          </p:cNvPr>
          <p:cNvCxnSpPr/>
          <p:nvPr/>
        </p:nvCxnSpPr>
        <p:spPr>
          <a:xfrm>
            <a:off x="7587507" y="1875316"/>
            <a:ext cx="558151" cy="32387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30A603A-BEC8-3244-A83C-7F3611F42A13}"/>
              </a:ext>
            </a:extLst>
          </p:cNvPr>
          <p:cNvCxnSpPr/>
          <p:nvPr/>
        </p:nvCxnSpPr>
        <p:spPr>
          <a:xfrm>
            <a:off x="7587507" y="3391599"/>
            <a:ext cx="558151" cy="32387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3583E4-67CF-DA4C-8112-7F2BBA612472}"/>
              </a:ext>
            </a:extLst>
          </p:cNvPr>
          <p:cNvCxnSpPr/>
          <p:nvPr/>
        </p:nvCxnSpPr>
        <p:spPr>
          <a:xfrm>
            <a:off x="7587507" y="5104652"/>
            <a:ext cx="558151" cy="32387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D70D45-369D-8C44-87DC-0945BFBD6734}"/>
              </a:ext>
            </a:extLst>
          </p:cNvPr>
          <p:cNvCxnSpPr>
            <a:cxnSpLocks/>
          </p:cNvCxnSpPr>
          <p:nvPr/>
        </p:nvCxnSpPr>
        <p:spPr>
          <a:xfrm flipH="1">
            <a:off x="9880551" y="2771318"/>
            <a:ext cx="431911" cy="16613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DD0D7E2-7DC7-C94C-85C4-6C1EF95D57F0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9637795" y="4097779"/>
            <a:ext cx="701574" cy="36360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F2B207-82DD-E141-860F-3DD968FECF84}"/>
              </a:ext>
            </a:extLst>
          </p:cNvPr>
          <p:cNvCxnSpPr>
            <a:cxnSpLocks/>
          </p:cNvCxnSpPr>
          <p:nvPr/>
        </p:nvCxnSpPr>
        <p:spPr>
          <a:xfrm flipH="1">
            <a:off x="9781218" y="6026312"/>
            <a:ext cx="531244" cy="20885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F41CFA1-2369-6945-B24A-4CDD93D9D390}"/>
              </a:ext>
            </a:extLst>
          </p:cNvPr>
          <p:cNvSpPr txBox="1"/>
          <p:nvPr/>
        </p:nvSpPr>
        <p:spPr>
          <a:xfrm>
            <a:off x="10732409" y="353551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p.28</a:t>
            </a:r>
            <a:endParaRPr lang="en-KR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F69B2C2-DAEC-A94B-8C34-7276BA0A76C7}"/>
              </a:ext>
            </a:extLst>
          </p:cNvPr>
          <p:cNvGrpSpPr/>
          <p:nvPr/>
        </p:nvGrpSpPr>
        <p:grpSpPr>
          <a:xfrm>
            <a:off x="6154649" y="1123163"/>
            <a:ext cx="1482664" cy="1526876"/>
            <a:chOff x="6339847" y="1123163"/>
            <a:chExt cx="1482664" cy="15268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2835ED-A7E7-3A44-8B74-1E66E51B1CD6}"/>
                </a:ext>
              </a:extLst>
            </p:cNvPr>
            <p:cNvSpPr txBox="1"/>
            <p:nvPr/>
          </p:nvSpPr>
          <p:spPr>
            <a:xfrm>
              <a:off x="6627953" y="1123163"/>
              <a:ext cx="1194558" cy="423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KR" sz="1600" dirty="0">
                  <a:solidFill>
                    <a:srgbClr val="0070C0"/>
                  </a:solidFill>
                </a:rPr>
                <a:t>0       1       2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4777B4-7600-C74E-AFAC-8C243D9CC315}"/>
                </a:ext>
              </a:extLst>
            </p:cNvPr>
            <p:cNvSpPr txBox="1"/>
            <p:nvPr/>
          </p:nvSpPr>
          <p:spPr>
            <a:xfrm>
              <a:off x="6339847" y="1487926"/>
              <a:ext cx="288862" cy="116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KR" sz="1600" dirty="0">
                  <a:solidFill>
                    <a:srgbClr val="0070C0"/>
                  </a:solidFill>
                </a:rPr>
                <a:t>0</a:t>
              </a:r>
            </a:p>
            <a:p>
              <a:pPr>
                <a:lnSpc>
                  <a:spcPct val="150000"/>
                </a:lnSpc>
              </a:pPr>
              <a:r>
                <a:rPr lang="en-KR" sz="1600" dirty="0">
                  <a:solidFill>
                    <a:srgbClr val="0070C0"/>
                  </a:solidFill>
                </a:rPr>
                <a:t>1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0070C0"/>
                  </a:solidFill>
                </a:rPr>
                <a:t>2</a:t>
              </a:r>
              <a:endParaRPr lang="en-KR" sz="16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186D131-421D-4649-A61B-6DE459B527B1}"/>
              </a:ext>
            </a:extLst>
          </p:cNvPr>
          <p:cNvGrpSpPr/>
          <p:nvPr/>
        </p:nvGrpSpPr>
        <p:grpSpPr>
          <a:xfrm>
            <a:off x="10339369" y="1427331"/>
            <a:ext cx="1482664" cy="1526876"/>
            <a:chOff x="6339847" y="1123163"/>
            <a:chExt cx="1482664" cy="152687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728E7C-02D6-5D49-8D88-73E122382783}"/>
                </a:ext>
              </a:extLst>
            </p:cNvPr>
            <p:cNvSpPr txBox="1"/>
            <p:nvPr/>
          </p:nvSpPr>
          <p:spPr>
            <a:xfrm>
              <a:off x="6627953" y="1123163"/>
              <a:ext cx="1194558" cy="423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KR" sz="1600" dirty="0">
                  <a:solidFill>
                    <a:srgbClr val="0070C0"/>
                  </a:solidFill>
                </a:rPr>
                <a:t>0       1       2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E4E72B4-EF28-D144-AED2-9E5AAC9E2FF6}"/>
                </a:ext>
              </a:extLst>
            </p:cNvPr>
            <p:cNvSpPr txBox="1"/>
            <p:nvPr/>
          </p:nvSpPr>
          <p:spPr>
            <a:xfrm>
              <a:off x="6339847" y="1487926"/>
              <a:ext cx="288862" cy="116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KR" sz="1600" dirty="0">
                  <a:solidFill>
                    <a:srgbClr val="0070C0"/>
                  </a:solidFill>
                </a:rPr>
                <a:t>0</a:t>
              </a:r>
            </a:p>
            <a:p>
              <a:pPr>
                <a:lnSpc>
                  <a:spcPct val="150000"/>
                </a:lnSpc>
              </a:pPr>
              <a:r>
                <a:rPr lang="en-KR" sz="1600" dirty="0">
                  <a:solidFill>
                    <a:srgbClr val="0070C0"/>
                  </a:solidFill>
                </a:rPr>
                <a:t>1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0070C0"/>
                  </a:solidFill>
                </a:rPr>
                <a:t>2</a:t>
              </a:r>
              <a:endParaRPr lang="en-KR" sz="16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23D70E8-A772-CF46-B288-E4BBC4A314F9}"/>
              </a:ext>
            </a:extLst>
          </p:cNvPr>
          <p:cNvGrpSpPr/>
          <p:nvPr/>
        </p:nvGrpSpPr>
        <p:grpSpPr>
          <a:xfrm>
            <a:off x="10339369" y="3151959"/>
            <a:ext cx="1482664" cy="1526876"/>
            <a:chOff x="6339847" y="1123163"/>
            <a:chExt cx="1482664" cy="152687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3B9816-FCDB-3943-A9E5-61FDD506B038}"/>
                </a:ext>
              </a:extLst>
            </p:cNvPr>
            <p:cNvSpPr txBox="1"/>
            <p:nvPr/>
          </p:nvSpPr>
          <p:spPr>
            <a:xfrm>
              <a:off x="6627953" y="1123163"/>
              <a:ext cx="1194558" cy="423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KR" sz="1600" dirty="0">
                  <a:solidFill>
                    <a:srgbClr val="0070C0"/>
                  </a:solidFill>
                </a:rPr>
                <a:t>0       1       2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D9C8108-0493-A646-A820-4AF6AC5DAF0B}"/>
                </a:ext>
              </a:extLst>
            </p:cNvPr>
            <p:cNvSpPr txBox="1"/>
            <p:nvPr/>
          </p:nvSpPr>
          <p:spPr>
            <a:xfrm>
              <a:off x="6339847" y="1487926"/>
              <a:ext cx="288862" cy="116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KR" sz="1600" dirty="0">
                  <a:solidFill>
                    <a:srgbClr val="0070C0"/>
                  </a:solidFill>
                </a:rPr>
                <a:t>0</a:t>
              </a:r>
            </a:p>
            <a:p>
              <a:pPr>
                <a:lnSpc>
                  <a:spcPct val="150000"/>
                </a:lnSpc>
              </a:pPr>
              <a:r>
                <a:rPr lang="en-KR" sz="1600" dirty="0">
                  <a:solidFill>
                    <a:srgbClr val="0070C0"/>
                  </a:solidFill>
                </a:rPr>
                <a:t>1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0070C0"/>
                  </a:solidFill>
                </a:rPr>
                <a:t>2</a:t>
              </a:r>
              <a:endParaRPr lang="en-KR" sz="16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F1934DF-8299-4342-8524-80F3D65AC40C}"/>
              </a:ext>
            </a:extLst>
          </p:cNvPr>
          <p:cNvGrpSpPr/>
          <p:nvPr/>
        </p:nvGrpSpPr>
        <p:grpSpPr>
          <a:xfrm>
            <a:off x="10339369" y="4922885"/>
            <a:ext cx="1482664" cy="1526876"/>
            <a:chOff x="6339847" y="1123163"/>
            <a:chExt cx="1482664" cy="152687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C7F4908-B8F2-CD44-A59C-FD7CCBD7BB32}"/>
                </a:ext>
              </a:extLst>
            </p:cNvPr>
            <p:cNvSpPr txBox="1"/>
            <p:nvPr/>
          </p:nvSpPr>
          <p:spPr>
            <a:xfrm>
              <a:off x="6627953" y="1123163"/>
              <a:ext cx="1194558" cy="423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KR" sz="1600" dirty="0">
                  <a:solidFill>
                    <a:srgbClr val="0070C0"/>
                  </a:solidFill>
                </a:rPr>
                <a:t>0       1       2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98DE34-45C9-CC48-B860-D562B80C83E7}"/>
                </a:ext>
              </a:extLst>
            </p:cNvPr>
            <p:cNvSpPr txBox="1"/>
            <p:nvPr/>
          </p:nvSpPr>
          <p:spPr>
            <a:xfrm>
              <a:off x="6339847" y="1487926"/>
              <a:ext cx="288862" cy="116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KR" sz="1600" dirty="0">
                  <a:solidFill>
                    <a:srgbClr val="0070C0"/>
                  </a:solidFill>
                </a:rPr>
                <a:t>0</a:t>
              </a:r>
            </a:p>
            <a:p>
              <a:pPr>
                <a:lnSpc>
                  <a:spcPct val="150000"/>
                </a:lnSpc>
              </a:pPr>
              <a:r>
                <a:rPr lang="en-KR" sz="1600" dirty="0">
                  <a:solidFill>
                    <a:srgbClr val="0070C0"/>
                  </a:solidFill>
                </a:rPr>
                <a:t>1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0070C0"/>
                  </a:solidFill>
                </a:rPr>
                <a:t>2</a:t>
              </a:r>
              <a:endParaRPr lang="en-KR" sz="16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B2D10AA-B797-FF42-974B-8BE3F2ABBC9C}"/>
              </a:ext>
            </a:extLst>
          </p:cNvPr>
          <p:cNvGrpSpPr/>
          <p:nvPr/>
        </p:nvGrpSpPr>
        <p:grpSpPr>
          <a:xfrm>
            <a:off x="6149331" y="4633517"/>
            <a:ext cx="1482664" cy="1526876"/>
            <a:chOff x="6339847" y="1123163"/>
            <a:chExt cx="1482664" cy="152687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73C25C-5D06-8441-96D0-B284FF4B54C8}"/>
                </a:ext>
              </a:extLst>
            </p:cNvPr>
            <p:cNvSpPr txBox="1"/>
            <p:nvPr/>
          </p:nvSpPr>
          <p:spPr>
            <a:xfrm>
              <a:off x="6627953" y="1123163"/>
              <a:ext cx="1194558" cy="423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KR" sz="1600" dirty="0">
                  <a:solidFill>
                    <a:srgbClr val="0070C0"/>
                  </a:solidFill>
                </a:rPr>
                <a:t>0       1       2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47BEB4-E3D2-044E-B1FA-846BACEC1C9D}"/>
                </a:ext>
              </a:extLst>
            </p:cNvPr>
            <p:cNvSpPr txBox="1"/>
            <p:nvPr/>
          </p:nvSpPr>
          <p:spPr>
            <a:xfrm>
              <a:off x="6339847" y="1487926"/>
              <a:ext cx="288862" cy="116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KR" sz="1600" dirty="0">
                  <a:solidFill>
                    <a:srgbClr val="0070C0"/>
                  </a:solidFill>
                </a:rPr>
                <a:t>0</a:t>
              </a:r>
            </a:p>
            <a:p>
              <a:pPr>
                <a:lnSpc>
                  <a:spcPct val="150000"/>
                </a:lnSpc>
              </a:pPr>
              <a:r>
                <a:rPr lang="en-KR" sz="1600" dirty="0">
                  <a:solidFill>
                    <a:srgbClr val="0070C0"/>
                  </a:solidFill>
                </a:rPr>
                <a:t>1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0070C0"/>
                  </a:solidFill>
                </a:rPr>
                <a:t>2</a:t>
              </a:r>
              <a:endParaRPr lang="en-KR" sz="16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573F56-4793-A343-A7F2-20580B34F075}"/>
              </a:ext>
            </a:extLst>
          </p:cNvPr>
          <p:cNvGrpSpPr/>
          <p:nvPr/>
        </p:nvGrpSpPr>
        <p:grpSpPr>
          <a:xfrm>
            <a:off x="6160906" y="2862590"/>
            <a:ext cx="1482664" cy="1526876"/>
            <a:chOff x="6339847" y="1123163"/>
            <a:chExt cx="1482664" cy="152687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A771594-BF4E-3C45-97FF-8CE1D93E08E4}"/>
                </a:ext>
              </a:extLst>
            </p:cNvPr>
            <p:cNvSpPr txBox="1"/>
            <p:nvPr/>
          </p:nvSpPr>
          <p:spPr>
            <a:xfrm>
              <a:off x="6627953" y="1123163"/>
              <a:ext cx="1194558" cy="423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KR" sz="1600" dirty="0">
                  <a:solidFill>
                    <a:srgbClr val="0070C0"/>
                  </a:solidFill>
                </a:rPr>
                <a:t>0       1       2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1389C0-081A-D74A-B3AC-D71C30EAB23D}"/>
                </a:ext>
              </a:extLst>
            </p:cNvPr>
            <p:cNvSpPr txBox="1"/>
            <p:nvPr/>
          </p:nvSpPr>
          <p:spPr>
            <a:xfrm>
              <a:off x="6339847" y="1487926"/>
              <a:ext cx="288862" cy="1162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KR" sz="1600" dirty="0">
                  <a:solidFill>
                    <a:srgbClr val="0070C0"/>
                  </a:solidFill>
                </a:rPr>
                <a:t>0</a:t>
              </a:r>
            </a:p>
            <a:p>
              <a:pPr>
                <a:lnSpc>
                  <a:spcPct val="150000"/>
                </a:lnSpc>
              </a:pPr>
              <a:r>
                <a:rPr lang="en-KR" sz="1600" dirty="0">
                  <a:solidFill>
                    <a:srgbClr val="0070C0"/>
                  </a:solidFill>
                </a:rPr>
                <a:t>1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0070C0"/>
                  </a:solidFill>
                </a:rPr>
                <a:t>2</a:t>
              </a:r>
              <a:endParaRPr lang="en-KR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9279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9643C-E0F0-2A49-859C-C466F6CE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넘파이의</a:t>
            </a:r>
            <a:r>
              <a:rPr lang="ko-KR" altLang="en-US" dirty="0"/>
              <a:t> </a:t>
            </a:r>
            <a:r>
              <a:rPr lang="en-US" dirty="0" err="1"/>
              <a:t>ndarray</a:t>
            </a:r>
            <a:r>
              <a:rPr lang="en-US" dirty="0"/>
              <a:t> </a:t>
            </a:r>
            <a:r>
              <a:rPr lang="ko-KR" altLang="en-US" dirty="0"/>
              <a:t>의 데이터 세트 선택하기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B6A7E-6B23-D440-B986-5052DED7F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521"/>
            <a:ext cx="10515600" cy="1074774"/>
          </a:xfrm>
        </p:spPr>
        <p:txBody>
          <a:bodyPr/>
          <a:lstStyle/>
          <a:p>
            <a:pPr marL="0" indent="0">
              <a:buNone/>
            </a:pPr>
            <a:r>
              <a:rPr lang="en-KR" b="1" dirty="0"/>
              <a:t>3. Fancy Indexing</a:t>
            </a:r>
          </a:p>
          <a:p>
            <a:pPr lvl="1"/>
            <a:r>
              <a:rPr lang="ko-KR" altLang="en-US" dirty="0"/>
              <a:t>일정한 인덱싱 집합을 리스트 또는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형태로 지정해 해당 위치에 있는 데이터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반환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A4420-F0D6-7A4D-9FBA-521106EAF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8" t="24936" r="3721" b="6677"/>
          <a:stretch/>
        </p:blipFill>
        <p:spPr>
          <a:xfrm>
            <a:off x="1212489" y="2323941"/>
            <a:ext cx="608076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3369F5-3F96-3B4B-AD9F-3B94B4DA71F4}"/>
              </a:ext>
            </a:extLst>
          </p:cNvPr>
          <p:cNvSpPr txBox="1"/>
          <p:nvPr/>
        </p:nvSpPr>
        <p:spPr>
          <a:xfrm>
            <a:off x="10732409" y="353551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p.29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06954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9643C-E0F0-2A49-859C-C466F6CE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넘파이의</a:t>
            </a:r>
            <a:r>
              <a:rPr lang="ko-KR" altLang="en-US" dirty="0"/>
              <a:t> </a:t>
            </a:r>
            <a:r>
              <a:rPr lang="en-US" dirty="0" err="1"/>
              <a:t>ndarray</a:t>
            </a:r>
            <a:r>
              <a:rPr lang="en-US" dirty="0"/>
              <a:t> </a:t>
            </a:r>
            <a:r>
              <a:rPr lang="ko-KR" altLang="en-US" dirty="0"/>
              <a:t>의 데이터 세트 선택하기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B6A7E-6B23-D440-B986-5052DED7F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521"/>
            <a:ext cx="4845935" cy="472890"/>
          </a:xfrm>
        </p:spPr>
        <p:txBody>
          <a:bodyPr/>
          <a:lstStyle/>
          <a:p>
            <a:pPr marL="0" indent="0">
              <a:buNone/>
            </a:pPr>
            <a:r>
              <a:rPr lang="en-KR" b="1" dirty="0"/>
              <a:t>3. Fancy Indexing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727AA3-93CA-4544-BA97-494CAE9F4471}"/>
              </a:ext>
            </a:extLst>
          </p:cNvPr>
          <p:cNvSpPr/>
          <p:nvPr/>
        </p:nvSpPr>
        <p:spPr>
          <a:xfrm>
            <a:off x="1068728" y="1458411"/>
            <a:ext cx="4267201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KR" dirty="0">
                <a:solidFill>
                  <a:srgbClr val="7030A0"/>
                </a:solidFill>
              </a:rPr>
              <a:t>array1d</a:t>
            </a:r>
            <a:r>
              <a:rPr lang="en-KR" dirty="0"/>
              <a:t> = np.arange(start=1, stop=10)</a:t>
            </a:r>
          </a:p>
          <a:p>
            <a:r>
              <a:rPr lang="en-KR" dirty="0">
                <a:solidFill>
                  <a:srgbClr val="0070C0"/>
                </a:solidFill>
              </a:rPr>
              <a:t>array2d</a:t>
            </a:r>
            <a:r>
              <a:rPr lang="en-KR" dirty="0"/>
              <a:t> = </a:t>
            </a:r>
            <a:r>
              <a:rPr lang="en-KR" dirty="0">
                <a:solidFill>
                  <a:srgbClr val="7030A0"/>
                </a:solidFill>
              </a:rPr>
              <a:t>array1d</a:t>
            </a:r>
            <a:r>
              <a:rPr lang="en-KR" dirty="0"/>
              <a:t>.reshape(3,3)</a:t>
            </a:r>
          </a:p>
          <a:p>
            <a:r>
              <a:rPr lang="en-KR" dirty="0"/>
              <a:t>print(array2d, '\n')</a:t>
            </a:r>
          </a:p>
          <a:p>
            <a:endParaRPr lang="en-KR" dirty="0"/>
          </a:p>
          <a:p>
            <a:r>
              <a:rPr lang="en-KR" dirty="0"/>
              <a:t>array3 = </a:t>
            </a:r>
            <a:r>
              <a:rPr lang="en-KR" dirty="0">
                <a:solidFill>
                  <a:srgbClr val="0070C0"/>
                </a:solidFill>
              </a:rPr>
              <a:t>array2d</a:t>
            </a:r>
            <a:r>
              <a:rPr lang="en-KR" dirty="0"/>
              <a:t>[[0,1], 2]</a:t>
            </a:r>
          </a:p>
          <a:p>
            <a:r>
              <a:rPr lang="en-KR" dirty="0"/>
              <a:t>print('array2d[[0,1], 2] =&gt;', array3.tolist())</a:t>
            </a:r>
          </a:p>
          <a:p>
            <a:endParaRPr lang="en-KR" dirty="0"/>
          </a:p>
          <a:p>
            <a:r>
              <a:rPr lang="en-KR" dirty="0"/>
              <a:t>array4 = </a:t>
            </a:r>
            <a:r>
              <a:rPr lang="en-KR" dirty="0">
                <a:solidFill>
                  <a:srgbClr val="0070C0"/>
                </a:solidFill>
              </a:rPr>
              <a:t>array2d</a:t>
            </a:r>
            <a:r>
              <a:rPr lang="en-KR" dirty="0"/>
              <a:t>[[0,1], 0:2]</a:t>
            </a:r>
          </a:p>
          <a:p>
            <a:r>
              <a:rPr lang="en-KR" dirty="0"/>
              <a:t>print('array2d[[0,1], 0:2] =&gt;', array4.tolist())</a:t>
            </a:r>
          </a:p>
          <a:p>
            <a:endParaRPr lang="en-KR" dirty="0"/>
          </a:p>
          <a:p>
            <a:r>
              <a:rPr lang="en-KR" dirty="0"/>
              <a:t>array5 = </a:t>
            </a:r>
            <a:r>
              <a:rPr lang="en-KR" dirty="0">
                <a:solidFill>
                  <a:srgbClr val="0070C0"/>
                </a:solidFill>
              </a:rPr>
              <a:t>array2d</a:t>
            </a:r>
            <a:r>
              <a:rPr lang="en-KR" dirty="0"/>
              <a:t>[[0,1]]</a:t>
            </a:r>
          </a:p>
          <a:p>
            <a:r>
              <a:rPr lang="en-KR" dirty="0"/>
              <a:t>print('array2d[[0,1]] =&gt;', array5.tolist())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E552C3-B145-F941-805A-DC52FFE0B588}"/>
              </a:ext>
            </a:extLst>
          </p:cNvPr>
          <p:cNvSpPr/>
          <p:nvPr/>
        </p:nvSpPr>
        <p:spPr>
          <a:xfrm>
            <a:off x="6393083" y="1735410"/>
            <a:ext cx="41630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[[1 2 3]</a:t>
            </a:r>
          </a:p>
          <a:p>
            <a:r>
              <a:rPr lang="en-US" dirty="0"/>
              <a:t> [4 5 6]</a:t>
            </a:r>
          </a:p>
          <a:p>
            <a:r>
              <a:rPr lang="en-US" dirty="0"/>
              <a:t> [7 8 9]]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array2d[[0,1], 2] =&gt; [3, 6] </a:t>
            </a:r>
          </a:p>
          <a:p>
            <a:endParaRPr lang="en-US" dirty="0"/>
          </a:p>
          <a:p>
            <a:r>
              <a:rPr lang="en-US" dirty="0"/>
              <a:t>array2d[[0,1], 0:2] =&gt; [[1, 2], [4, 5]]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array2d[[0,1]] =&gt; [[1, 2, 3], [4, 5, 6]]</a:t>
            </a:r>
            <a:endParaRPr lang="en-KR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6E69432-D64E-4445-9C0A-CAA0C8BB2A52}"/>
              </a:ext>
            </a:extLst>
          </p:cNvPr>
          <p:cNvSpPr/>
          <p:nvPr/>
        </p:nvSpPr>
        <p:spPr>
          <a:xfrm>
            <a:off x="5566457" y="2984674"/>
            <a:ext cx="678426" cy="363794"/>
          </a:xfrm>
          <a:prstGeom prst="rightArrow">
            <a:avLst>
              <a:gd name="adj1" fmla="val 50000"/>
              <a:gd name="adj2" fmla="val 7702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44D3EEA-3C66-2C4A-B5DA-553D0ACC5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502953"/>
              </p:ext>
            </p:extLst>
          </p:nvPr>
        </p:nvGraphicFramePr>
        <p:xfrm>
          <a:off x="9160621" y="1849601"/>
          <a:ext cx="112788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63">
                  <a:extLst>
                    <a:ext uri="{9D8B030D-6E8A-4147-A177-3AD203B41FA5}">
                      <a16:colId xmlns:a16="http://schemas.microsoft.com/office/drawing/2014/main" val="1275750212"/>
                    </a:ext>
                  </a:extLst>
                </a:gridCol>
                <a:gridCol w="375963">
                  <a:extLst>
                    <a:ext uri="{9D8B030D-6E8A-4147-A177-3AD203B41FA5}">
                      <a16:colId xmlns:a16="http://schemas.microsoft.com/office/drawing/2014/main" val="1622345364"/>
                    </a:ext>
                  </a:extLst>
                </a:gridCol>
                <a:gridCol w="375963">
                  <a:extLst>
                    <a:ext uri="{9D8B030D-6E8A-4147-A177-3AD203B41FA5}">
                      <a16:colId xmlns:a16="http://schemas.microsoft.com/office/drawing/2014/main" val="721540058"/>
                    </a:ext>
                  </a:extLst>
                </a:gridCol>
              </a:tblGrid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301786"/>
                  </a:ext>
                </a:extLst>
              </a:tr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460321"/>
                  </a:ext>
                </a:extLst>
              </a:tr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07534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9898B2A-5CC5-EB4F-8534-EF4ACABDF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076026"/>
              </p:ext>
            </p:extLst>
          </p:nvPr>
        </p:nvGraphicFramePr>
        <p:xfrm>
          <a:off x="10516242" y="3261442"/>
          <a:ext cx="112788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63">
                  <a:extLst>
                    <a:ext uri="{9D8B030D-6E8A-4147-A177-3AD203B41FA5}">
                      <a16:colId xmlns:a16="http://schemas.microsoft.com/office/drawing/2014/main" val="1275750212"/>
                    </a:ext>
                  </a:extLst>
                </a:gridCol>
                <a:gridCol w="375963">
                  <a:extLst>
                    <a:ext uri="{9D8B030D-6E8A-4147-A177-3AD203B41FA5}">
                      <a16:colId xmlns:a16="http://schemas.microsoft.com/office/drawing/2014/main" val="1622345364"/>
                    </a:ext>
                  </a:extLst>
                </a:gridCol>
                <a:gridCol w="375963">
                  <a:extLst>
                    <a:ext uri="{9D8B030D-6E8A-4147-A177-3AD203B41FA5}">
                      <a16:colId xmlns:a16="http://schemas.microsoft.com/office/drawing/2014/main" val="721540058"/>
                    </a:ext>
                  </a:extLst>
                </a:gridCol>
              </a:tblGrid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301786"/>
                  </a:ext>
                </a:extLst>
              </a:tr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460321"/>
                  </a:ext>
                </a:extLst>
              </a:tr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0753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896A5AE-06E6-424D-A684-AD93EB296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574442"/>
              </p:ext>
            </p:extLst>
          </p:nvPr>
        </p:nvGraphicFramePr>
        <p:xfrm>
          <a:off x="9474855" y="4927476"/>
          <a:ext cx="112788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63">
                  <a:extLst>
                    <a:ext uri="{9D8B030D-6E8A-4147-A177-3AD203B41FA5}">
                      <a16:colId xmlns:a16="http://schemas.microsoft.com/office/drawing/2014/main" val="1275750212"/>
                    </a:ext>
                  </a:extLst>
                </a:gridCol>
                <a:gridCol w="375963">
                  <a:extLst>
                    <a:ext uri="{9D8B030D-6E8A-4147-A177-3AD203B41FA5}">
                      <a16:colId xmlns:a16="http://schemas.microsoft.com/office/drawing/2014/main" val="1622345364"/>
                    </a:ext>
                  </a:extLst>
                </a:gridCol>
                <a:gridCol w="375963">
                  <a:extLst>
                    <a:ext uri="{9D8B030D-6E8A-4147-A177-3AD203B41FA5}">
                      <a16:colId xmlns:a16="http://schemas.microsoft.com/office/drawing/2014/main" val="721540058"/>
                    </a:ext>
                  </a:extLst>
                </a:gridCol>
              </a:tblGrid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</a:t>
                      </a:r>
                      <a:endParaRPr lang="en-KR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2</a:t>
                      </a:r>
                      <a:endParaRPr lang="en-KR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3</a:t>
                      </a:r>
                      <a:endParaRPr lang="en-KR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301786"/>
                  </a:ext>
                </a:extLst>
              </a:tr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4</a:t>
                      </a:r>
                      <a:endParaRPr lang="en-KR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5</a:t>
                      </a:r>
                      <a:endParaRPr lang="en-KR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6</a:t>
                      </a:r>
                      <a:endParaRPr lang="en-KR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460321"/>
                  </a:ext>
                </a:extLst>
              </a:tr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07534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EB3784D7-ACA3-1040-B515-75427306B669}"/>
              </a:ext>
            </a:extLst>
          </p:cNvPr>
          <p:cNvSpPr/>
          <p:nvPr/>
        </p:nvSpPr>
        <p:spPr>
          <a:xfrm>
            <a:off x="1068728" y="6007261"/>
            <a:ext cx="4845935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KR" dirty="0"/>
              <a:t>array6 = </a:t>
            </a:r>
            <a:r>
              <a:rPr lang="en-KR" dirty="0">
                <a:solidFill>
                  <a:srgbClr val="0070C0"/>
                </a:solidFill>
              </a:rPr>
              <a:t>array2d</a:t>
            </a:r>
            <a:r>
              <a:rPr lang="en-KR" dirty="0"/>
              <a:t>[[1,1] , [0,2]]</a:t>
            </a:r>
          </a:p>
          <a:p>
            <a:r>
              <a:rPr lang="en-KR" dirty="0"/>
              <a:t>print('array2d[[1,1], [0,2]] =&gt;', array6.tolist())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C93878-CE69-F847-A70A-F23B45637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863106"/>
              </p:ext>
            </p:extLst>
          </p:nvPr>
        </p:nvGraphicFramePr>
        <p:xfrm>
          <a:off x="6476678" y="5648387"/>
          <a:ext cx="112788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63">
                  <a:extLst>
                    <a:ext uri="{9D8B030D-6E8A-4147-A177-3AD203B41FA5}">
                      <a16:colId xmlns:a16="http://schemas.microsoft.com/office/drawing/2014/main" val="1275750212"/>
                    </a:ext>
                  </a:extLst>
                </a:gridCol>
                <a:gridCol w="375963">
                  <a:extLst>
                    <a:ext uri="{9D8B030D-6E8A-4147-A177-3AD203B41FA5}">
                      <a16:colId xmlns:a16="http://schemas.microsoft.com/office/drawing/2014/main" val="1622345364"/>
                    </a:ext>
                  </a:extLst>
                </a:gridCol>
                <a:gridCol w="375963">
                  <a:extLst>
                    <a:ext uri="{9D8B030D-6E8A-4147-A177-3AD203B41FA5}">
                      <a16:colId xmlns:a16="http://schemas.microsoft.com/office/drawing/2014/main" val="721540058"/>
                    </a:ext>
                  </a:extLst>
                </a:gridCol>
              </a:tblGrid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301786"/>
                  </a:ext>
                </a:extLst>
              </a:tr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460321"/>
                  </a:ext>
                </a:extLst>
              </a:tr>
              <a:tr h="351026"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0753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3CF287-49C3-964B-9583-3174BD913AC5}"/>
              </a:ext>
            </a:extLst>
          </p:cNvPr>
          <p:cNvSpPr txBox="1"/>
          <p:nvPr/>
        </p:nvSpPr>
        <p:spPr>
          <a:xfrm>
            <a:off x="9160621" y="4841693"/>
            <a:ext cx="288862" cy="1162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KR" sz="1600" dirty="0">
                <a:solidFill>
                  <a:srgbClr val="0070C0"/>
                </a:solidFill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en-KR" sz="1600" dirty="0">
                <a:solidFill>
                  <a:srgbClr val="0070C0"/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70C0"/>
                </a:solidFill>
              </a:rPr>
              <a:t>2</a:t>
            </a:r>
            <a:endParaRPr lang="en-KR" sz="16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0B65CB-1B58-FB49-A334-B1A3B2DE39D6}"/>
              </a:ext>
            </a:extLst>
          </p:cNvPr>
          <p:cNvSpPr txBox="1"/>
          <p:nvPr/>
        </p:nvSpPr>
        <p:spPr>
          <a:xfrm>
            <a:off x="9147785" y="1432788"/>
            <a:ext cx="1194558" cy="423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KR" sz="1600" dirty="0">
                <a:solidFill>
                  <a:srgbClr val="0070C0"/>
                </a:solidFill>
              </a:rPr>
              <a:t>0       1       2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2F9117-5E2B-4543-BF51-A3C57B9BFF45}"/>
              </a:ext>
            </a:extLst>
          </p:cNvPr>
          <p:cNvCxnSpPr>
            <a:cxnSpLocks/>
          </p:cNvCxnSpPr>
          <p:nvPr/>
        </p:nvCxnSpPr>
        <p:spPr>
          <a:xfrm flipV="1">
            <a:off x="8366513" y="2623144"/>
            <a:ext cx="482746" cy="4854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09B4051-EB54-CB49-9AEB-3E00645C8EC8}"/>
              </a:ext>
            </a:extLst>
          </p:cNvPr>
          <p:cNvSpPr txBox="1"/>
          <p:nvPr/>
        </p:nvSpPr>
        <p:spPr>
          <a:xfrm>
            <a:off x="10732409" y="353551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p.29</a:t>
            </a:r>
            <a:endParaRPr lang="en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CF203C-A0A9-0E47-82F0-CC0BD33B5009}"/>
              </a:ext>
            </a:extLst>
          </p:cNvPr>
          <p:cNvSpPr txBox="1"/>
          <p:nvPr/>
        </p:nvSpPr>
        <p:spPr>
          <a:xfrm>
            <a:off x="10502946" y="2856925"/>
            <a:ext cx="1194558" cy="423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KR" sz="1600" dirty="0">
                <a:solidFill>
                  <a:srgbClr val="0070C0"/>
                </a:solidFill>
              </a:rPr>
              <a:t>0       1       2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22EAEDD-2DA3-5949-8929-DF5E137DCBF5}"/>
              </a:ext>
            </a:extLst>
          </p:cNvPr>
          <p:cNvCxnSpPr>
            <a:cxnSpLocks/>
          </p:cNvCxnSpPr>
          <p:nvPr/>
        </p:nvCxnSpPr>
        <p:spPr>
          <a:xfrm flipV="1">
            <a:off x="9769033" y="3727351"/>
            <a:ext cx="431736" cy="1105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61E5F9-4487-6E4F-92BC-518F385428D0}"/>
              </a:ext>
            </a:extLst>
          </p:cNvPr>
          <p:cNvCxnSpPr>
            <a:cxnSpLocks/>
          </p:cNvCxnSpPr>
          <p:nvPr/>
        </p:nvCxnSpPr>
        <p:spPr>
          <a:xfrm>
            <a:off x="7396223" y="4567110"/>
            <a:ext cx="1574157" cy="62992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BE8D75D-7EA4-0443-8D6A-82C040639D57}"/>
              </a:ext>
            </a:extLst>
          </p:cNvPr>
          <p:cNvSpPr txBox="1"/>
          <p:nvPr/>
        </p:nvSpPr>
        <p:spPr>
          <a:xfrm>
            <a:off x="9438535" y="4522959"/>
            <a:ext cx="1194558" cy="423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KR" sz="1600" dirty="0">
                <a:solidFill>
                  <a:srgbClr val="0070C0"/>
                </a:solidFill>
              </a:rPr>
              <a:t>0       1       2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F8B3DD-05D6-0A47-8BED-27D863DB1D00}"/>
              </a:ext>
            </a:extLst>
          </p:cNvPr>
          <p:cNvSpPr txBox="1"/>
          <p:nvPr/>
        </p:nvSpPr>
        <p:spPr>
          <a:xfrm>
            <a:off x="10225492" y="3198088"/>
            <a:ext cx="288862" cy="1162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KR" sz="1600" dirty="0">
                <a:solidFill>
                  <a:srgbClr val="0070C0"/>
                </a:solidFill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en-KR" sz="1600" dirty="0">
                <a:solidFill>
                  <a:srgbClr val="0070C0"/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70C0"/>
                </a:solidFill>
              </a:rPr>
              <a:t>2</a:t>
            </a:r>
            <a:endParaRPr lang="en-KR" sz="1600" dirty="0">
              <a:solidFill>
                <a:srgbClr val="0070C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A04364-BE13-FE47-AAD2-F5FF91FF9D62}"/>
              </a:ext>
            </a:extLst>
          </p:cNvPr>
          <p:cNvSpPr txBox="1"/>
          <p:nvPr/>
        </p:nvSpPr>
        <p:spPr>
          <a:xfrm>
            <a:off x="8859679" y="1797551"/>
            <a:ext cx="288862" cy="1162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KR" sz="1600" dirty="0">
                <a:solidFill>
                  <a:srgbClr val="0070C0"/>
                </a:solidFill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en-KR" sz="1600" dirty="0">
                <a:solidFill>
                  <a:srgbClr val="0070C0"/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70C0"/>
                </a:solidFill>
              </a:rPr>
              <a:t>2</a:t>
            </a:r>
            <a:endParaRPr lang="en-KR" sz="1600" dirty="0">
              <a:solidFill>
                <a:srgbClr val="0070C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B809A2-DCCD-364E-9A3B-629FE452938A}"/>
              </a:ext>
            </a:extLst>
          </p:cNvPr>
          <p:cNvSpPr txBox="1"/>
          <p:nvPr/>
        </p:nvSpPr>
        <p:spPr>
          <a:xfrm>
            <a:off x="6197502" y="5536174"/>
            <a:ext cx="288862" cy="1162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KR" sz="1600" dirty="0">
                <a:solidFill>
                  <a:srgbClr val="0070C0"/>
                </a:solidFill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en-KR" sz="1600" dirty="0">
                <a:solidFill>
                  <a:srgbClr val="0070C0"/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70C0"/>
                </a:solidFill>
              </a:rPr>
              <a:t>2</a:t>
            </a:r>
            <a:endParaRPr lang="en-KR" sz="1600" dirty="0">
              <a:solidFill>
                <a:srgbClr val="0070C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DA9E83-1D22-D043-9771-1293FD561EC6}"/>
              </a:ext>
            </a:extLst>
          </p:cNvPr>
          <p:cNvSpPr txBox="1"/>
          <p:nvPr/>
        </p:nvSpPr>
        <p:spPr>
          <a:xfrm>
            <a:off x="6475416" y="5217440"/>
            <a:ext cx="1194558" cy="423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KR" sz="1600" dirty="0">
                <a:solidFill>
                  <a:srgbClr val="0070C0"/>
                </a:solidFill>
              </a:rPr>
              <a:t>0       1       2 </a:t>
            </a:r>
          </a:p>
        </p:txBody>
      </p:sp>
    </p:spTree>
    <p:extLst>
      <p:ext uri="{BB962C8B-B14F-4D97-AF65-F5344CB8AC3E}">
        <p14:creationId xmlns:p14="http://schemas.microsoft.com/office/powerpoint/2010/main" val="2771453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keyboard&#10;&#10;Description automatically generated">
            <a:extLst>
              <a:ext uri="{FF2B5EF4-FFF2-40B4-BE49-F238E27FC236}">
                <a16:creationId xmlns:a16="http://schemas.microsoft.com/office/drawing/2014/main" id="{0584955F-7C9F-7F4F-B306-070C02035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47" y="1475377"/>
            <a:ext cx="5417098" cy="2254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19643C-E0F0-2A49-859C-C466F6CE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넘파이의</a:t>
            </a:r>
            <a:r>
              <a:rPr lang="ko-KR" altLang="en-US" dirty="0"/>
              <a:t> </a:t>
            </a:r>
            <a:r>
              <a:rPr lang="en-US" dirty="0" err="1"/>
              <a:t>ndarray</a:t>
            </a:r>
            <a:r>
              <a:rPr lang="en-US" dirty="0"/>
              <a:t> </a:t>
            </a:r>
            <a:r>
              <a:rPr lang="ko-KR" altLang="en-US" dirty="0"/>
              <a:t>의 데이터  세트 선택하기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B6A7E-6B23-D440-B986-5052DED7F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520"/>
            <a:ext cx="10515600" cy="855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KR" b="1" dirty="0"/>
              <a:t>4. Boolean Indexing</a:t>
            </a:r>
          </a:p>
          <a:p>
            <a:pPr lvl="1"/>
            <a:r>
              <a:rPr lang="ko-KR" altLang="en-US" dirty="0"/>
              <a:t>특정 조건에 해당하는 데이터의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반환</a:t>
            </a:r>
            <a:endParaRPr lang="en-KR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BE1816-5E56-2340-BC33-BC7A47EC8E5B}"/>
              </a:ext>
            </a:extLst>
          </p:cNvPr>
          <p:cNvSpPr/>
          <p:nvPr/>
        </p:nvSpPr>
        <p:spPr>
          <a:xfrm>
            <a:off x="1131412" y="3563007"/>
            <a:ext cx="7518602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KR" dirty="0"/>
              <a:t>array1d = np.arange(start=1, stop=10)</a:t>
            </a:r>
          </a:p>
          <a:p>
            <a:r>
              <a:rPr lang="en-KR" dirty="0"/>
              <a:t>array3 = array1d[</a:t>
            </a:r>
            <a:r>
              <a:rPr lang="en-KR" dirty="0">
                <a:solidFill>
                  <a:srgbClr val="FF0000"/>
                </a:solidFill>
              </a:rPr>
              <a:t>array1d &gt; 5</a:t>
            </a:r>
            <a:r>
              <a:rPr lang="en-KR" dirty="0"/>
              <a:t>]</a:t>
            </a:r>
          </a:p>
          <a:p>
            <a:endParaRPr lang="en-KR" dirty="0"/>
          </a:p>
          <a:p>
            <a:r>
              <a:rPr lang="en-US" dirty="0" err="1"/>
              <a:t>boolean_indexes</a:t>
            </a:r>
            <a:r>
              <a:rPr lang="en-US" dirty="0"/>
              <a:t> = </a:t>
            </a:r>
            <a:r>
              <a:rPr lang="en-US" dirty="0" err="1"/>
              <a:t>np.array</a:t>
            </a:r>
            <a:r>
              <a:rPr lang="en-US" dirty="0"/>
              <a:t>([</a:t>
            </a:r>
            <a:r>
              <a:rPr lang="en-US" dirty="0" err="1"/>
              <a:t>False,False,False,False,False,True,True,True,True</a:t>
            </a:r>
            <a:r>
              <a:rPr lang="en-US" dirty="0"/>
              <a:t>])</a:t>
            </a:r>
          </a:p>
          <a:p>
            <a:r>
              <a:rPr lang="en-US" dirty="0"/>
              <a:t>array3 = array1d[</a:t>
            </a:r>
            <a:r>
              <a:rPr lang="en-US" dirty="0" err="1"/>
              <a:t>boolean_indexes</a:t>
            </a:r>
            <a:r>
              <a:rPr lang="en-US" dirty="0"/>
              <a:t>]</a:t>
            </a:r>
            <a:endParaRPr lang="en-K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F4967-8827-6C40-8A19-37B3CE2A040A}"/>
              </a:ext>
            </a:extLst>
          </p:cNvPr>
          <p:cNvSpPr/>
          <p:nvPr/>
        </p:nvSpPr>
        <p:spPr>
          <a:xfrm>
            <a:off x="9899974" y="4083986"/>
            <a:ext cx="952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[6 7 8 9]</a:t>
            </a:r>
            <a:endParaRPr lang="en-KR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74E2EE9-D025-624E-BCDE-DFF9F3F80D43}"/>
              </a:ext>
            </a:extLst>
          </p:cNvPr>
          <p:cNvSpPr/>
          <p:nvPr/>
        </p:nvSpPr>
        <p:spPr>
          <a:xfrm>
            <a:off x="9052219" y="4086755"/>
            <a:ext cx="678426" cy="363794"/>
          </a:xfrm>
          <a:prstGeom prst="rightArrow">
            <a:avLst>
              <a:gd name="adj1" fmla="val 50000"/>
              <a:gd name="adj2" fmla="val 7702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4ED64A-1353-CF4C-8070-8193E50EA24C}"/>
              </a:ext>
            </a:extLst>
          </p:cNvPr>
          <p:cNvSpPr/>
          <p:nvPr/>
        </p:nvSpPr>
        <p:spPr>
          <a:xfrm>
            <a:off x="1131412" y="5135868"/>
            <a:ext cx="751860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five_up</a:t>
            </a:r>
            <a:r>
              <a:rPr lang="en-US" dirty="0">
                <a:solidFill>
                  <a:srgbClr val="0070C0"/>
                </a:solidFill>
              </a:rPr>
              <a:t> = (array1d &gt; 5)</a:t>
            </a:r>
          </a:p>
          <a:p>
            <a:r>
              <a:rPr lang="en-US" dirty="0"/>
              <a:t>print(array1d[</a:t>
            </a:r>
            <a:r>
              <a:rPr lang="en-US" dirty="0" err="1">
                <a:solidFill>
                  <a:srgbClr val="0070C0"/>
                </a:solidFill>
              </a:rPr>
              <a:t>five_up</a:t>
            </a:r>
            <a:r>
              <a:rPr lang="en-US" dirty="0"/>
              <a:t>])</a:t>
            </a:r>
            <a:endParaRPr lang="en-K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95CDAC-13A6-0344-8630-A6EE732ED75E}"/>
              </a:ext>
            </a:extLst>
          </p:cNvPr>
          <p:cNvSpPr/>
          <p:nvPr/>
        </p:nvSpPr>
        <p:spPr>
          <a:xfrm>
            <a:off x="1131412" y="5918622"/>
            <a:ext cx="751860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c = array1d[(array1d &gt; 5) </a:t>
            </a:r>
            <a:r>
              <a:rPr lang="en-US" dirty="0">
                <a:solidFill>
                  <a:srgbClr val="FF0000"/>
                </a:solidFill>
              </a:rPr>
              <a:t>&amp;</a:t>
            </a:r>
            <a:r>
              <a:rPr lang="en-US" dirty="0"/>
              <a:t> (array1d &lt; 8)]</a:t>
            </a:r>
          </a:p>
          <a:p>
            <a:r>
              <a:rPr lang="en-US" dirty="0"/>
              <a:t>print(c)</a:t>
            </a:r>
            <a:endParaRPr lang="en-K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413ABD-8C9D-1D46-ABFA-323960C0A8CC}"/>
              </a:ext>
            </a:extLst>
          </p:cNvPr>
          <p:cNvSpPr/>
          <p:nvPr/>
        </p:nvSpPr>
        <p:spPr>
          <a:xfrm>
            <a:off x="9899974" y="5283612"/>
            <a:ext cx="952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[6 7 8 9]</a:t>
            </a:r>
            <a:endParaRPr lang="en-KR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70CAA5A-3092-8E47-BC5A-86425BE0CD15}"/>
              </a:ext>
            </a:extLst>
          </p:cNvPr>
          <p:cNvSpPr/>
          <p:nvPr/>
        </p:nvSpPr>
        <p:spPr>
          <a:xfrm>
            <a:off x="9052219" y="5286381"/>
            <a:ext cx="678426" cy="363794"/>
          </a:xfrm>
          <a:prstGeom prst="rightArrow">
            <a:avLst>
              <a:gd name="adj1" fmla="val 50000"/>
              <a:gd name="adj2" fmla="val 7702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C1E7BC-4375-7C42-A771-28B51C07632B}"/>
              </a:ext>
            </a:extLst>
          </p:cNvPr>
          <p:cNvSpPr/>
          <p:nvPr/>
        </p:nvSpPr>
        <p:spPr>
          <a:xfrm>
            <a:off x="9899974" y="6047010"/>
            <a:ext cx="612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[6 7]</a:t>
            </a:r>
            <a:endParaRPr lang="en-KR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94C76BD-6841-0C43-9F67-2B791AB49756}"/>
              </a:ext>
            </a:extLst>
          </p:cNvPr>
          <p:cNvSpPr/>
          <p:nvPr/>
        </p:nvSpPr>
        <p:spPr>
          <a:xfrm>
            <a:off x="9052219" y="6049779"/>
            <a:ext cx="678426" cy="363794"/>
          </a:xfrm>
          <a:prstGeom prst="rightArrow">
            <a:avLst>
              <a:gd name="adj1" fmla="val 50000"/>
              <a:gd name="adj2" fmla="val 7702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B056C4-8A94-A541-BCC8-8149F91154C9}"/>
              </a:ext>
            </a:extLst>
          </p:cNvPr>
          <p:cNvSpPr txBox="1"/>
          <p:nvPr/>
        </p:nvSpPr>
        <p:spPr>
          <a:xfrm>
            <a:off x="10732409" y="353551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p.31</a:t>
            </a:r>
            <a:endParaRPr lang="en-KR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6E6BAE4-DE83-4A47-BCE0-D6B0BA9EF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281011"/>
              </p:ext>
            </p:extLst>
          </p:nvPr>
        </p:nvGraphicFramePr>
        <p:xfrm>
          <a:off x="7506452" y="2680833"/>
          <a:ext cx="4058127" cy="399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903">
                  <a:extLst>
                    <a:ext uri="{9D8B030D-6E8A-4147-A177-3AD203B41FA5}">
                      <a16:colId xmlns:a16="http://schemas.microsoft.com/office/drawing/2014/main" val="3298473602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3128914163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2737398556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2245177226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1137696035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3004077352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3001713391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3432486440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2502346276"/>
                    </a:ext>
                  </a:extLst>
                </a:gridCol>
              </a:tblGrid>
              <a:tr h="399195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77709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68C0D0E-20A3-7047-A9E0-D8623B55F2DC}"/>
              </a:ext>
            </a:extLst>
          </p:cNvPr>
          <p:cNvSpPr txBox="1"/>
          <p:nvPr/>
        </p:nvSpPr>
        <p:spPr>
          <a:xfrm>
            <a:off x="7553606" y="2359170"/>
            <a:ext cx="4354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2900" dirty="0">
                <a:solidFill>
                  <a:srgbClr val="0070C0"/>
                </a:solidFill>
              </a:rPr>
              <a:t>012345678</a:t>
            </a:r>
            <a:endParaRPr lang="en-KR" sz="1400" spc="2900" dirty="0">
              <a:solidFill>
                <a:srgbClr val="0070C0"/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BC0F92B-D78D-4C4C-B389-D02374C5A7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216670"/>
              </p:ext>
            </p:extLst>
          </p:nvPr>
        </p:nvGraphicFramePr>
        <p:xfrm>
          <a:off x="4537381" y="3978908"/>
          <a:ext cx="4058127" cy="399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903">
                  <a:extLst>
                    <a:ext uri="{9D8B030D-6E8A-4147-A177-3AD203B41FA5}">
                      <a16:colId xmlns:a16="http://schemas.microsoft.com/office/drawing/2014/main" val="3298473602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3128914163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2737398556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2245177226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1137696035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3004077352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3001713391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3432486440"/>
                    </a:ext>
                  </a:extLst>
                </a:gridCol>
                <a:gridCol w="450903">
                  <a:extLst>
                    <a:ext uri="{9D8B030D-6E8A-4147-A177-3AD203B41FA5}">
                      <a16:colId xmlns:a16="http://schemas.microsoft.com/office/drawing/2014/main" val="2502346276"/>
                    </a:ext>
                  </a:extLst>
                </a:gridCol>
              </a:tblGrid>
              <a:tr h="399195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777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964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B9B72-0308-D246-A369-F78F97BD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행렬의 정렬 </a:t>
            </a:r>
            <a:r>
              <a:rPr lang="en-US" altLang="ko-KR" dirty="0"/>
              <a:t>- </a:t>
            </a:r>
            <a:r>
              <a:rPr lang="en-US" dirty="0"/>
              <a:t>sort() </a:t>
            </a:r>
            <a:r>
              <a:rPr lang="ko-KR" altLang="en-US" dirty="0"/>
              <a:t>와 </a:t>
            </a:r>
            <a:r>
              <a:rPr lang="en-US" dirty="0" err="1"/>
              <a:t>argsort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3F8A8-0532-494D-BFE5-A45AD3F73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520"/>
            <a:ext cx="10515600" cy="461316"/>
          </a:xfrm>
        </p:spPr>
        <p:txBody>
          <a:bodyPr>
            <a:normAutofit/>
          </a:bodyPr>
          <a:lstStyle/>
          <a:p>
            <a:r>
              <a:rPr lang="ko-KR" altLang="en-US" b="1" dirty="0"/>
              <a:t>행렬 정렬</a:t>
            </a: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5F40D-B07F-8648-829B-695F30A63283}"/>
              </a:ext>
            </a:extLst>
          </p:cNvPr>
          <p:cNvSpPr txBox="1"/>
          <p:nvPr/>
        </p:nvSpPr>
        <p:spPr>
          <a:xfrm>
            <a:off x="10732409" y="353551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p.33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45723-0A22-4146-97A4-120FA5E66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9473"/>
            <a:ext cx="6540500" cy="4114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6DE418-BD2E-9C4A-8882-C5D4829182C9}"/>
              </a:ext>
            </a:extLst>
          </p:cNvPr>
          <p:cNvSpPr/>
          <p:nvPr/>
        </p:nvSpPr>
        <p:spPr>
          <a:xfrm>
            <a:off x="7601191" y="1792400"/>
            <a:ext cx="435545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원본 행렬</a:t>
            </a:r>
            <a:r>
              <a:rPr lang="en-US" altLang="ko-KR" sz="1600" dirty="0"/>
              <a:t>: [3 1 9 5] 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sz="1600" dirty="0" err="1"/>
              <a:t>np.sort</a:t>
            </a:r>
            <a:r>
              <a:rPr lang="en-US" sz="1600" dirty="0"/>
              <a:t>() </a:t>
            </a:r>
            <a:r>
              <a:rPr lang="ko-KR" altLang="en-US" sz="1600" dirty="0"/>
              <a:t>호출 후 반환된 정렬 행렬</a:t>
            </a:r>
            <a:r>
              <a:rPr lang="en-US" altLang="ko-KR" sz="1600" dirty="0"/>
              <a:t>: [1 3 5 9] </a:t>
            </a:r>
          </a:p>
          <a:p>
            <a:r>
              <a:rPr lang="en-US" sz="1600" dirty="0" err="1"/>
              <a:t>np.sort</a:t>
            </a:r>
            <a:r>
              <a:rPr lang="en-US" sz="1600" dirty="0"/>
              <a:t>() </a:t>
            </a:r>
            <a:r>
              <a:rPr lang="ko-KR" altLang="en-US" sz="1600" dirty="0"/>
              <a:t>호출 후 원본 행렬</a:t>
            </a:r>
            <a:r>
              <a:rPr lang="en-US" altLang="ko-KR" sz="1600" dirty="0"/>
              <a:t>: [3 1 9 5]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org_array.sort</a:t>
            </a:r>
            <a:r>
              <a:rPr lang="en-US" sz="1600" dirty="0"/>
              <a:t>() </a:t>
            </a:r>
            <a:r>
              <a:rPr lang="ko-KR" altLang="en-US" sz="1600" dirty="0"/>
              <a:t>호출 후 반환된 정렬 행렬</a:t>
            </a:r>
            <a:r>
              <a:rPr lang="en-US" altLang="ko-KR" sz="1600" dirty="0"/>
              <a:t>: </a:t>
            </a:r>
            <a:r>
              <a:rPr lang="en-US" sz="1600" dirty="0"/>
              <a:t>None</a:t>
            </a:r>
          </a:p>
          <a:p>
            <a:r>
              <a:rPr lang="en-US" sz="1600" dirty="0" err="1"/>
              <a:t>org_array.sort</a:t>
            </a:r>
            <a:r>
              <a:rPr lang="en-US" sz="1600" dirty="0"/>
              <a:t>() </a:t>
            </a:r>
            <a:r>
              <a:rPr lang="ko-KR" altLang="en-US" sz="1600" dirty="0"/>
              <a:t>호출 후 원본 행렬</a:t>
            </a:r>
            <a:r>
              <a:rPr lang="en-US" altLang="ko-KR" sz="1600" dirty="0"/>
              <a:t>: [1 3 5 9] 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내림차순으로 정렬</a:t>
            </a:r>
            <a:r>
              <a:rPr lang="en-US" altLang="ko-KR" sz="1600" dirty="0"/>
              <a:t>: [9 5 3 1]</a:t>
            </a:r>
            <a:endParaRPr lang="en-K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1E208-ED01-9D46-87FC-BF4F53314766}"/>
              </a:ext>
            </a:extLst>
          </p:cNvPr>
          <p:cNvSpPr txBox="1"/>
          <p:nvPr/>
        </p:nvSpPr>
        <p:spPr>
          <a:xfrm>
            <a:off x="10637134" y="2546430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</a:rPr>
              <a:t>기본</a:t>
            </a:r>
            <a:r>
              <a:rPr lang="en-US" altLang="ko-KR" sz="1200" dirty="0">
                <a:highlight>
                  <a:srgbClr val="FFFF00"/>
                </a:highlight>
              </a:rPr>
              <a:t>:</a:t>
            </a:r>
            <a:r>
              <a:rPr lang="ko-KR" altLang="en-US" sz="1200" dirty="0">
                <a:highlight>
                  <a:srgbClr val="FFFF00"/>
                </a:highlight>
              </a:rPr>
              <a:t> 오름차순</a:t>
            </a:r>
            <a:endParaRPr lang="en-KR" sz="1200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4BCF4A-C4D6-F54C-8D28-AB4F5F404F1C}"/>
              </a:ext>
            </a:extLst>
          </p:cNvPr>
          <p:cNvSpPr txBox="1"/>
          <p:nvPr/>
        </p:nvSpPr>
        <p:spPr>
          <a:xfrm rot="20998614">
            <a:off x="420457" y="2189180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</a:rPr>
              <a:t>원본 보존</a:t>
            </a:r>
            <a:endParaRPr lang="en-KR" sz="1200" dirty="0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18578B-25AD-B24E-A67D-DD3C85C9E26E}"/>
              </a:ext>
            </a:extLst>
          </p:cNvPr>
          <p:cNvSpPr txBox="1"/>
          <p:nvPr/>
        </p:nvSpPr>
        <p:spPr>
          <a:xfrm rot="21058031">
            <a:off x="418575" y="3628373"/>
            <a:ext cx="950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</a:rPr>
              <a:t>원본 보존 </a:t>
            </a:r>
            <a:r>
              <a:rPr lang="en-US" altLang="ko-KR" sz="1200" dirty="0">
                <a:highlight>
                  <a:srgbClr val="FFFF00"/>
                </a:highlight>
              </a:rPr>
              <a:t>X</a:t>
            </a:r>
            <a:endParaRPr lang="en-KR" sz="1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29449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B9B72-0308-D246-A369-F78F97BD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행렬의 정렬 </a:t>
            </a:r>
            <a:r>
              <a:rPr lang="en-US" altLang="ko-KR" dirty="0"/>
              <a:t>- </a:t>
            </a:r>
            <a:r>
              <a:rPr lang="en-US" dirty="0"/>
              <a:t>sort() </a:t>
            </a:r>
            <a:r>
              <a:rPr lang="ko-KR" altLang="en-US" dirty="0"/>
              <a:t>와 </a:t>
            </a:r>
            <a:r>
              <a:rPr lang="en-US" dirty="0" err="1"/>
              <a:t>argsort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3F8A8-0532-494D-BFE5-A45AD3F73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520"/>
            <a:ext cx="10515600" cy="461316"/>
          </a:xfrm>
        </p:spPr>
        <p:txBody>
          <a:bodyPr>
            <a:normAutofit/>
          </a:bodyPr>
          <a:lstStyle/>
          <a:p>
            <a:r>
              <a:rPr lang="ko-KR" altLang="en-US" b="1" dirty="0"/>
              <a:t>행렬 정렬</a:t>
            </a: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5F40D-B07F-8648-829B-695F30A63283}"/>
              </a:ext>
            </a:extLst>
          </p:cNvPr>
          <p:cNvSpPr txBox="1"/>
          <p:nvPr/>
        </p:nvSpPr>
        <p:spPr>
          <a:xfrm>
            <a:off x="10732409" y="353551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p.33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49B52D-A7D5-254C-B02B-94B67370A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275" y="1311935"/>
            <a:ext cx="5445567" cy="2216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C7BBBF-1D28-0E41-88DD-7E687FD53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67" y="4122355"/>
            <a:ext cx="5537200" cy="185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A08527-C85B-444E-875D-713F99D80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634" y="3811205"/>
            <a:ext cx="2222500" cy="247650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81D4B44E-5B0E-E749-A8E4-F139D7DD9895}"/>
              </a:ext>
            </a:extLst>
          </p:cNvPr>
          <p:cNvSpPr/>
          <p:nvPr/>
        </p:nvSpPr>
        <p:spPr>
          <a:xfrm>
            <a:off x="7141087" y="4867558"/>
            <a:ext cx="678426" cy="363794"/>
          </a:xfrm>
          <a:prstGeom prst="rightArrow">
            <a:avLst>
              <a:gd name="adj1" fmla="val 50000"/>
              <a:gd name="adj2" fmla="val 7702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96496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B9B72-0308-D246-A369-F78F97BD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행렬의 정렬 </a:t>
            </a:r>
            <a:r>
              <a:rPr lang="en-US" altLang="ko-KR" dirty="0"/>
              <a:t>- </a:t>
            </a:r>
            <a:r>
              <a:rPr lang="en-US" dirty="0"/>
              <a:t>sort() </a:t>
            </a:r>
            <a:r>
              <a:rPr lang="ko-KR" altLang="en-US" dirty="0"/>
              <a:t>와 </a:t>
            </a:r>
            <a:r>
              <a:rPr lang="en-US" dirty="0" err="1"/>
              <a:t>argsort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3F8A8-0532-494D-BFE5-A45AD3F73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520"/>
            <a:ext cx="10515600" cy="461316"/>
          </a:xfrm>
        </p:spPr>
        <p:txBody>
          <a:bodyPr>
            <a:normAutofit/>
          </a:bodyPr>
          <a:lstStyle/>
          <a:p>
            <a:r>
              <a:rPr lang="ko-KR" altLang="en-US" b="1" dirty="0"/>
              <a:t>정렬된 행렬의 인덱스 반환 </a:t>
            </a:r>
            <a:r>
              <a:rPr lang="en-US" b="1" dirty="0" err="1"/>
              <a:t>argsort</a:t>
            </a:r>
            <a:r>
              <a:rPr lang="en-US" b="1" dirty="0"/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5F40D-B07F-8648-829B-695F30A63283}"/>
              </a:ext>
            </a:extLst>
          </p:cNvPr>
          <p:cNvSpPr txBox="1"/>
          <p:nvPr/>
        </p:nvSpPr>
        <p:spPr>
          <a:xfrm>
            <a:off x="10732409" y="353551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p.33</a:t>
            </a:r>
            <a:endParaRPr lang="en-KR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1D4B44E-5B0E-E749-A8E4-F139D7DD9895}"/>
              </a:ext>
            </a:extLst>
          </p:cNvPr>
          <p:cNvSpPr/>
          <p:nvPr/>
        </p:nvSpPr>
        <p:spPr>
          <a:xfrm>
            <a:off x="6446606" y="4867558"/>
            <a:ext cx="678426" cy="363794"/>
          </a:xfrm>
          <a:prstGeom prst="rightArrow">
            <a:avLst>
              <a:gd name="adj1" fmla="val 50000"/>
              <a:gd name="adj2" fmla="val 7702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25F8B-D86C-544A-928E-65748BFF3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397" y="1902257"/>
            <a:ext cx="9060244" cy="1341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0BCF30-BAC6-C94B-B1B2-0CEBAD3AD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08" y="3925505"/>
            <a:ext cx="6032500" cy="2247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F34BA8-68DB-8E48-8CF5-716245089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416" y="4541455"/>
            <a:ext cx="4584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09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B9B72-0308-D246-A369-F78F97BD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행렬의 정렬 </a:t>
            </a:r>
            <a:r>
              <a:rPr lang="en-US" altLang="ko-KR" dirty="0"/>
              <a:t>- </a:t>
            </a:r>
            <a:r>
              <a:rPr lang="en-US" dirty="0"/>
              <a:t>sort() </a:t>
            </a:r>
            <a:r>
              <a:rPr lang="ko-KR" altLang="en-US" dirty="0"/>
              <a:t>와 </a:t>
            </a:r>
            <a:r>
              <a:rPr lang="en-US" dirty="0" err="1"/>
              <a:t>argsort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3F8A8-0532-494D-BFE5-A45AD3F73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520"/>
            <a:ext cx="10515600" cy="461316"/>
          </a:xfrm>
        </p:spPr>
        <p:txBody>
          <a:bodyPr>
            <a:normAutofit/>
          </a:bodyPr>
          <a:lstStyle/>
          <a:p>
            <a:r>
              <a:rPr lang="ko-KR" altLang="en-US" b="1" dirty="0"/>
              <a:t>정렬된 행렬의 인덱스 반환 </a:t>
            </a:r>
            <a:r>
              <a:rPr lang="en-US" b="1" dirty="0" err="1"/>
              <a:t>argsort</a:t>
            </a:r>
            <a:r>
              <a:rPr lang="en-US" b="1" dirty="0"/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5F40D-B07F-8648-829B-695F30A63283}"/>
              </a:ext>
            </a:extLst>
          </p:cNvPr>
          <p:cNvSpPr txBox="1"/>
          <p:nvPr/>
        </p:nvSpPr>
        <p:spPr>
          <a:xfrm>
            <a:off x="10732409" y="353551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p.33</a:t>
            </a:r>
            <a:endParaRPr lang="en-KR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1D4B44E-5B0E-E749-A8E4-F139D7DD9895}"/>
              </a:ext>
            </a:extLst>
          </p:cNvPr>
          <p:cNvSpPr/>
          <p:nvPr/>
        </p:nvSpPr>
        <p:spPr>
          <a:xfrm>
            <a:off x="6857207" y="4397374"/>
            <a:ext cx="678426" cy="363794"/>
          </a:xfrm>
          <a:prstGeom prst="rightArrow">
            <a:avLst>
              <a:gd name="adj1" fmla="val 50000"/>
              <a:gd name="adj2" fmla="val 7702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A8DFC2-8256-E048-A596-DAB784FED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07" y="2301874"/>
            <a:ext cx="6286500" cy="419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555D2F-9B30-6248-87C5-25AF85D12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993" y="3903918"/>
            <a:ext cx="3924300" cy="1714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3BD63B-F8F8-0346-B24F-1DBD9AA94525}"/>
              </a:ext>
            </a:extLst>
          </p:cNvPr>
          <p:cNvSpPr txBox="1"/>
          <p:nvPr/>
        </p:nvSpPr>
        <p:spPr>
          <a:xfrm>
            <a:off x="7696993" y="3138120"/>
            <a:ext cx="2710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ighlight>
                  <a:srgbClr val="FFFF00"/>
                </a:highlight>
              </a:rPr>
              <a:t>#</a:t>
            </a:r>
            <a:r>
              <a:rPr lang="ko-KR" altLang="en-US" sz="1200" dirty="0">
                <a:highlight>
                  <a:srgbClr val="FFFF00"/>
                </a:highlight>
              </a:rPr>
              <a:t>점수 내림차순 기준으로 데이터 정렬</a:t>
            </a:r>
            <a:endParaRPr lang="en-KR" sz="1200" dirty="0">
              <a:highlight>
                <a:srgbClr val="FFFF00"/>
              </a:highlight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3F03B28-23B2-C84A-B897-7CE2E6ED7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342578"/>
              </p:ext>
            </p:extLst>
          </p:nvPr>
        </p:nvGraphicFramePr>
        <p:xfrm>
          <a:off x="7269416" y="1414013"/>
          <a:ext cx="36511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234">
                  <a:extLst>
                    <a:ext uri="{9D8B030D-6E8A-4147-A177-3AD203B41FA5}">
                      <a16:colId xmlns:a16="http://schemas.microsoft.com/office/drawing/2014/main" val="793943963"/>
                    </a:ext>
                  </a:extLst>
                </a:gridCol>
                <a:gridCol w="730234">
                  <a:extLst>
                    <a:ext uri="{9D8B030D-6E8A-4147-A177-3AD203B41FA5}">
                      <a16:colId xmlns:a16="http://schemas.microsoft.com/office/drawing/2014/main" val="4099610956"/>
                    </a:ext>
                  </a:extLst>
                </a:gridCol>
                <a:gridCol w="730234">
                  <a:extLst>
                    <a:ext uri="{9D8B030D-6E8A-4147-A177-3AD203B41FA5}">
                      <a16:colId xmlns:a16="http://schemas.microsoft.com/office/drawing/2014/main" val="4116601722"/>
                    </a:ext>
                  </a:extLst>
                </a:gridCol>
                <a:gridCol w="730234">
                  <a:extLst>
                    <a:ext uri="{9D8B030D-6E8A-4147-A177-3AD203B41FA5}">
                      <a16:colId xmlns:a16="http://schemas.microsoft.com/office/drawing/2014/main" val="445729888"/>
                    </a:ext>
                  </a:extLst>
                </a:gridCol>
                <a:gridCol w="730234">
                  <a:extLst>
                    <a:ext uri="{9D8B030D-6E8A-4147-A177-3AD203B41FA5}">
                      <a16:colId xmlns:a16="http://schemas.microsoft.com/office/drawing/2014/main" val="1133751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100</a:t>
                      </a:r>
                      <a:endParaRPr lang="en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88</a:t>
                      </a:r>
                      <a:endParaRPr lang="en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80</a:t>
                      </a:r>
                      <a:endParaRPr lang="en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70</a:t>
                      </a:r>
                      <a:endParaRPr lang="en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30</a:t>
                      </a:r>
                      <a:endParaRPr lang="en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556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학생</a:t>
                      </a:r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E</a:t>
                      </a:r>
                      <a:endParaRPr lang="en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학생</a:t>
                      </a:r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B</a:t>
                      </a:r>
                      <a:endParaRPr lang="en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학생</a:t>
                      </a:r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D</a:t>
                      </a:r>
                      <a:endParaRPr lang="en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학생</a:t>
                      </a:r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C</a:t>
                      </a:r>
                      <a:endParaRPr lang="en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학생</a:t>
                      </a:r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A</a:t>
                      </a:r>
                      <a:endParaRPr lang="en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95624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54049D4-ABF7-FA4F-A0AC-E6FB55ACE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863615"/>
              </p:ext>
            </p:extLst>
          </p:nvPr>
        </p:nvGraphicFramePr>
        <p:xfrm>
          <a:off x="1539948" y="1414013"/>
          <a:ext cx="36511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234">
                  <a:extLst>
                    <a:ext uri="{9D8B030D-6E8A-4147-A177-3AD203B41FA5}">
                      <a16:colId xmlns:a16="http://schemas.microsoft.com/office/drawing/2014/main" val="793943963"/>
                    </a:ext>
                  </a:extLst>
                </a:gridCol>
                <a:gridCol w="730234">
                  <a:extLst>
                    <a:ext uri="{9D8B030D-6E8A-4147-A177-3AD203B41FA5}">
                      <a16:colId xmlns:a16="http://schemas.microsoft.com/office/drawing/2014/main" val="4099610956"/>
                    </a:ext>
                  </a:extLst>
                </a:gridCol>
                <a:gridCol w="730234">
                  <a:extLst>
                    <a:ext uri="{9D8B030D-6E8A-4147-A177-3AD203B41FA5}">
                      <a16:colId xmlns:a16="http://schemas.microsoft.com/office/drawing/2014/main" val="4116601722"/>
                    </a:ext>
                  </a:extLst>
                </a:gridCol>
                <a:gridCol w="730234">
                  <a:extLst>
                    <a:ext uri="{9D8B030D-6E8A-4147-A177-3AD203B41FA5}">
                      <a16:colId xmlns:a16="http://schemas.microsoft.com/office/drawing/2014/main" val="445729888"/>
                    </a:ext>
                  </a:extLst>
                </a:gridCol>
                <a:gridCol w="730234">
                  <a:extLst>
                    <a:ext uri="{9D8B030D-6E8A-4147-A177-3AD203B41FA5}">
                      <a16:colId xmlns:a16="http://schemas.microsoft.com/office/drawing/2014/main" val="1133751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30</a:t>
                      </a:r>
                      <a:endParaRPr lang="en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88</a:t>
                      </a:r>
                      <a:endParaRPr lang="en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70</a:t>
                      </a:r>
                      <a:endParaRPr lang="en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80</a:t>
                      </a:r>
                      <a:endParaRPr lang="en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100</a:t>
                      </a:r>
                      <a:endParaRPr lang="en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556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학생</a:t>
                      </a:r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A</a:t>
                      </a:r>
                      <a:endParaRPr lang="en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학생</a:t>
                      </a:r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B</a:t>
                      </a:r>
                      <a:endParaRPr lang="en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학생</a:t>
                      </a:r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C</a:t>
                      </a:r>
                      <a:endParaRPr lang="en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학생</a:t>
                      </a:r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D</a:t>
                      </a:r>
                      <a:endParaRPr lang="en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학생</a:t>
                      </a:r>
                      <a:r>
                        <a:rPr lang="en-US" altLang="ko-KR" sz="1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E</a:t>
                      </a:r>
                      <a:endParaRPr lang="en-KR" sz="1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956240"/>
                  </a:ext>
                </a:extLst>
              </a:tr>
            </a:tbl>
          </a:graphicData>
        </a:graphic>
      </p:graphicFrame>
      <p:sp>
        <p:nvSpPr>
          <p:cNvPr id="15" name="Right Arrow 14">
            <a:extLst>
              <a:ext uri="{FF2B5EF4-FFF2-40B4-BE49-F238E27FC236}">
                <a16:creationId xmlns:a16="http://schemas.microsoft.com/office/drawing/2014/main" id="{A96352C9-AD3A-944A-8D6D-D71F83CD4E70}"/>
              </a:ext>
            </a:extLst>
          </p:cNvPr>
          <p:cNvSpPr/>
          <p:nvPr/>
        </p:nvSpPr>
        <p:spPr>
          <a:xfrm>
            <a:off x="6035405" y="1618200"/>
            <a:ext cx="678426" cy="363794"/>
          </a:xfrm>
          <a:prstGeom prst="rightArrow">
            <a:avLst>
              <a:gd name="adj1" fmla="val 50000"/>
              <a:gd name="adj2" fmla="val 7702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73986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CDC6225-BF89-6B4D-BBC8-08E60FEA12D0}"/>
              </a:ext>
            </a:extLst>
          </p:cNvPr>
          <p:cNvSpPr/>
          <p:nvPr/>
        </p:nvSpPr>
        <p:spPr>
          <a:xfrm>
            <a:off x="6695990" y="2464904"/>
            <a:ext cx="4657810" cy="36310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B9B72-0308-D246-A369-F78F97BD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선형대수 연산 </a:t>
            </a:r>
            <a:r>
              <a:rPr lang="en-US" altLang="ko-KR" dirty="0"/>
              <a:t>- </a:t>
            </a:r>
            <a:r>
              <a:rPr lang="ko-KR" altLang="en-US" dirty="0"/>
              <a:t>행렬 내적과 전치 행렬 구하기</a:t>
            </a:r>
            <a:endParaRPr lang="en-KR" dirty="0"/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4F2D20-FA6D-BC43-B932-EA2F87AB0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64" y="2223503"/>
            <a:ext cx="6210226" cy="46344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184BFF-0711-4C4D-94FF-9E9D629F2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772" y="3832979"/>
            <a:ext cx="4241938" cy="933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C367C4-D385-9543-94A2-B6C9838E3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268" y="4897514"/>
            <a:ext cx="1299954" cy="9749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FDCC00-9DFF-CF4F-A36C-564F6B2F4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836" y="2768444"/>
            <a:ext cx="1789707" cy="93376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3F8A8-0532-494D-BFE5-A45AD3F73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519"/>
            <a:ext cx="10515600" cy="1063593"/>
          </a:xfrm>
        </p:spPr>
        <p:txBody>
          <a:bodyPr>
            <a:normAutofit/>
          </a:bodyPr>
          <a:lstStyle/>
          <a:p>
            <a:r>
              <a:rPr lang="ko-KR" altLang="en-US" b="1" dirty="0"/>
              <a:t>행렬 내적 </a:t>
            </a:r>
            <a:r>
              <a:rPr lang="en-US" altLang="ko-KR" b="1" dirty="0"/>
              <a:t>(</a:t>
            </a:r>
            <a:r>
              <a:rPr lang="ko-KR" altLang="en-US" b="1" dirty="0"/>
              <a:t>행렬 곱</a:t>
            </a:r>
            <a:r>
              <a:rPr lang="en-US" altLang="ko-KR" b="1" dirty="0"/>
              <a:t>)</a:t>
            </a:r>
          </a:p>
          <a:p>
            <a:pPr lvl="1"/>
            <a:r>
              <a:rPr lang="ko-KR" altLang="en-US" dirty="0"/>
              <a:t>왼쪽 행렬의 </a:t>
            </a:r>
            <a:r>
              <a:rPr lang="en-US" altLang="ko-KR" dirty="0"/>
              <a:t>Row(</a:t>
            </a:r>
            <a:r>
              <a:rPr lang="ko-KR" altLang="en-US" dirty="0"/>
              <a:t>행</a:t>
            </a:r>
            <a:r>
              <a:rPr lang="en-US" altLang="ko-KR" dirty="0"/>
              <a:t>)</a:t>
            </a:r>
            <a:r>
              <a:rPr lang="ko-KR" altLang="en-US" dirty="0"/>
              <a:t>과 오른쪽 행렬의 </a:t>
            </a:r>
            <a:r>
              <a:rPr lang="en-US" altLang="ko-KR" dirty="0"/>
              <a:t>Column(</a:t>
            </a:r>
            <a:r>
              <a:rPr lang="ko-KR" altLang="en-US" dirty="0"/>
              <a:t>열</a:t>
            </a:r>
            <a:r>
              <a:rPr lang="en-US" altLang="ko-KR" dirty="0"/>
              <a:t>)</a:t>
            </a:r>
            <a:r>
              <a:rPr lang="ko-KR" altLang="en-US" dirty="0"/>
              <a:t>의 원소들을 순차적으로 곱한 뒤 더한 것</a:t>
            </a:r>
            <a:endParaRPr lang="en-US" altLang="ko-KR" dirty="0"/>
          </a:p>
          <a:p>
            <a:pPr lvl="1"/>
            <a:r>
              <a:rPr lang="ko-KR" altLang="en-US" dirty="0"/>
              <a:t>왼쪽 행렬의 열 개수 </a:t>
            </a:r>
            <a:r>
              <a:rPr lang="en-US" altLang="ko-KR" dirty="0"/>
              <a:t>=</a:t>
            </a:r>
            <a:r>
              <a:rPr lang="ko-KR" altLang="en-US" dirty="0"/>
              <a:t> 오른쪽 행렬의 행 개수 동일해야 연산 가능</a:t>
            </a: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C95EE4-1F16-4644-A1C3-A13A4B51EA8C}"/>
              </a:ext>
            </a:extLst>
          </p:cNvPr>
          <p:cNvSpPr/>
          <p:nvPr/>
        </p:nvSpPr>
        <p:spPr>
          <a:xfrm>
            <a:off x="8204433" y="2852256"/>
            <a:ext cx="182198" cy="757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F7D06E-A725-C841-B3CF-4502DF4F74E1}"/>
              </a:ext>
            </a:extLst>
          </p:cNvPr>
          <p:cNvSpPr/>
          <p:nvPr/>
        </p:nvSpPr>
        <p:spPr>
          <a:xfrm rot="16200000">
            <a:off x="7482741" y="2576512"/>
            <a:ext cx="252880" cy="821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5F40D-B07F-8648-829B-695F30A63283}"/>
              </a:ext>
            </a:extLst>
          </p:cNvPr>
          <p:cNvSpPr txBox="1"/>
          <p:nvPr/>
        </p:nvSpPr>
        <p:spPr>
          <a:xfrm>
            <a:off x="10732409" y="353551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p.31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93337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E03AED7-F721-E249-9F21-FB22C7AD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81" y="916362"/>
            <a:ext cx="3968638" cy="2349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347036-54C8-814F-9615-34BDE2BCF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머신러닝의</a:t>
            </a:r>
            <a:r>
              <a:rPr lang="ko-KR" altLang="en-US" dirty="0"/>
              <a:t> 개념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2F6E6-B7BF-A741-B6B3-AA2C7A12F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2370" y="1042164"/>
            <a:ext cx="3652777" cy="350595"/>
          </a:xfrm>
        </p:spPr>
        <p:txBody>
          <a:bodyPr>
            <a:normAutofit lnSpcReduction="10000"/>
          </a:bodyPr>
          <a:lstStyle/>
          <a:p>
            <a:r>
              <a:rPr lang="ko-KR" altLang="en-US" b="1" dirty="0"/>
              <a:t>전통적인 접근 방법</a:t>
            </a:r>
            <a:endParaRPr lang="en-US" b="1" dirty="0"/>
          </a:p>
          <a:p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CB3B0D-36E9-8E41-B3C9-0AD8733D3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54425"/>
            <a:ext cx="2250927" cy="234914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8625FE8-A18F-FF48-984F-B737075A02DC}"/>
              </a:ext>
            </a:extLst>
          </p:cNvPr>
          <p:cNvSpPr txBox="1">
            <a:spLocks/>
          </p:cNvSpPr>
          <p:nvPr/>
        </p:nvSpPr>
        <p:spPr>
          <a:xfrm>
            <a:off x="7276486" y="3626637"/>
            <a:ext cx="3652777" cy="594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/>
              <a:t>머신러닝의</a:t>
            </a:r>
            <a:r>
              <a:rPr lang="ko-KR" altLang="en-US" b="1" dirty="0"/>
              <a:t> 접근 방법</a:t>
            </a:r>
            <a:endParaRPr lang="en-KR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03F3B8-DDFF-B746-B6A5-1A8512281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467" y="4008843"/>
            <a:ext cx="3820683" cy="2348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B83F78-19D6-CD45-9363-383B670478D8}"/>
              </a:ext>
            </a:extLst>
          </p:cNvPr>
          <p:cNvSpPr txBox="1"/>
          <p:nvPr/>
        </p:nvSpPr>
        <p:spPr>
          <a:xfrm>
            <a:off x="4111681" y="3391313"/>
            <a:ext cx="25987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스팸 메일의 패턴 바뀔 때마다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규칙 바꿔서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</a:rPr>
              <a:t>재작성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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 유지보수 어려움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9BE7C-0636-A441-BC47-322215DD8BFC}"/>
              </a:ext>
            </a:extLst>
          </p:cNvPr>
          <p:cNvSpPr txBox="1"/>
          <p:nvPr/>
        </p:nvSpPr>
        <p:spPr>
          <a:xfrm>
            <a:off x="7452649" y="6314144"/>
            <a:ext cx="28841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스팸 메일의 데이터를 스스로 학습하여 분류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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 유지보수 용이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315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B9B72-0308-D246-A369-F78F97BD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선형대수 연산 </a:t>
            </a:r>
            <a:r>
              <a:rPr lang="en-US" altLang="ko-KR" dirty="0"/>
              <a:t>- </a:t>
            </a:r>
            <a:r>
              <a:rPr lang="ko-KR" altLang="en-US" dirty="0"/>
              <a:t>행렬 내적과 전치 행렬 구하기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3F8A8-0532-494D-BFE5-A45AD3F73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520"/>
            <a:ext cx="10515600" cy="568375"/>
          </a:xfrm>
        </p:spPr>
        <p:txBody>
          <a:bodyPr>
            <a:normAutofit/>
          </a:bodyPr>
          <a:lstStyle/>
          <a:p>
            <a:r>
              <a:rPr lang="ko-KR" altLang="en-US" b="1" dirty="0"/>
              <a:t>행렬 내적 </a:t>
            </a:r>
            <a:r>
              <a:rPr lang="en-US" altLang="ko-KR" b="1" dirty="0"/>
              <a:t>(</a:t>
            </a:r>
            <a:r>
              <a:rPr lang="ko-KR" altLang="en-US" b="1" dirty="0"/>
              <a:t>행렬 곱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endParaRPr lang="en-US" altLang="ko-KR" b="1" dirty="0"/>
          </a:p>
          <a:p>
            <a:endParaRPr lang="en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10DEB2-65FC-3748-BA94-B7820B39CC8A}"/>
              </a:ext>
            </a:extLst>
          </p:cNvPr>
          <p:cNvSpPr/>
          <p:nvPr/>
        </p:nvSpPr>
        <p:spPr>
          <a:xfrm>
            <a:off x="6239055" y="3904782"/>
            <a:ext cx="2866935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KR" dirty="0"/>
              <a:t>A = np.array([[1,2,3],</a:t>
            </a:r>
          </a:p>
          <a:p>
            <a:r>
              <a:rPr lang="en-KR" dirty="0"/>
              <a:t>                        [4,5,6]])</a:t>
            </a:r>
          </a:p>
          <a:p>
            <a:endParaRPr lang="en-KR" dirty="0"/>
          </a:p>
          <a:p>
            <a:r>
              <a:rPr lang="en-KR" dirty="0"/>
              <a:t>B = np.array([[7,8],</a:t>
            </a:r>
          </a:p>
          <a:p>
            <a:r>
              <a:rPr lang="en-KR" dirty="0"/>
              <a:t>                        [9,10],</a:t>
            </a:r>
          </a:p>
          <a:p>
            <a:r>
              <a:rPr lang="en-KR" dirty="0"/>
              <a:t>                        [11,12]])</a:t>
            </a:r>
          </a:p>
          <a:p>
            <a:endParaRPr lang="en-KR" dirty="0"/>
          </a:p>
          <a:p>
            <a:r>
              <a:rPr lang="en-KR" dirty="0"/>
              <a:t>dot_product = </a:t>
            </a:r>
            <a:r>
              <a:rPr lang="en-KR" dirty="0">
                <a:solidFill>
                  <a:srgbClr val="FF0000"/>
                </a:solidFill>
              </a:rPr>
              <a:t>np.dot</a:t>
            </a:r>
            <a:r>
              <a:rPr lang="en-KR" dirty="0"/>
              <a:t>(A,B)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551B4C-1B85-2941-81FB-ABE0D6B8D058}"/>
              </a:ext>
            </a:extLst>
          </p:cNvPr>
          <p:cNvSpPr/>
          <p:nvPr/>
        </p:nvSpPr>
        <p:spPr>
          <a:xfrm>
            <a:off x="9863867" y="5569544"/>
            <a:ext cx="17908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행렬 내적 결과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[[ 58 64]</a:t>
            </a:r>
          </a:p>
          <a:p>
            <a:r>
              <a:rPr lang="en-US" altLang="ko-KR" dirty="0"/>
              <a:t> [139 154]]</a:t>
            </a:r>
            <a:endParaRPr lang="en-KR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9FE2B41-8F82-A742-9D2C-2F7E77D9DE3C}"/>
              </a:ext>
            </a:extLst>
          </p:cNvPr>
          <p:cNvSpPr/>
          <p:nvPr/>
        </p:nvSpPr>
        <p:spPr>
          <a:xfrm>
            <a:off x="9105990" y="5849312"/>
            <a:ext cx="678426" cy="363794"/>
          </a:xfrm>
          <a:prstGeom prst="rightArrow">
            <a:avLst>
              <a:gd name="adj1" fmla="val 50000"/>
              <a:gd name="adj2" fmla="val 7702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C919C0-C358-8B43-8D67-4898F7F4C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97" y="1603639"/>
            <a:ext cx="4488870" cy="301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57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50CC36B0-DE97-6745-969B-9193F0516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96" y="1875067"/>
            <a:ext cx="2175510" cy="27970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B9B72-0308-D246-A369-F78F97BD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선형대수 연산 </a:t>
            </a:r>
            <a:r>
              <a:rPr lang="en-US" altLang="ko-KR" dirty="0"/>
              <a:t>- </a:t>
            </a:r>
            <a:r>
              <a:rPr lang="ko-KR" altLang="en-US" dirty="0"/>
              <a:t>행렬 내적과 전치 행렬 구하기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3F8A8-0532-494D-BFE5-A45AD3F73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520"/>
            <a:ext cx="10515600" cy="836642"/>
          </a:xfrm>
        </p:spPr>
        <p:txBody>
          <a:bodyPr>
            <a:normAutofit/>
          </a:bodyPr>
          <a:lstStyle/>
          <a:p>
            <a:r>
              <a:rPr lang="ko-KR" altLang="en-US" b="1" dirty="0"/>
              <a:t>전치 행렬</a:t>
            </a:r>
            <a:endParaRPr lang="en-US" altLang="ko-KR" b="1" dirty="0"/>
          </a:p>
          <a:p>
            <a:pPr lvl="1"/>
            <a:r>
              <a:rPr lang="ko-KR" altLang="en-US" dirty="0"/>
              <a:t>행과 열 위치를 교환한 원소로 구성한 행렬</a:t>
            </a:r>
          </a:p>
          <a:p>
            <a:endParaRPr lang="en-US" altLang="ko-KR" b="1" dirty="0"/>
          </a:p>
          <a:p>
            <a:endParaRPr lang="en-K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7CFC61-7B19-E345-ACAC-CB1A16C07737}"/>
              </a:ext>
            </a:extLst>
          </p:cNvPr>
          <p:cNvSpPr/>
          <p:nvPr/>
        </p:nvSpPr>
        <p:spPr>
          <a:xfrm>
            <a:off x="1103453" y="4926271"/>
            <a:ext cx="4035706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KR" dirty="0"/>
              <a:t>A = np.array([[1,2],</a:t>
            </a:r>
          </a:p>
          <a:p>
            <a:r>
              <a:rPr lang="en-KR" dirty="0"/>
              <a:t>                        [3,4]])</a:t>
            </a:r>
          </a:p>
          <a:p>
            <a:endParaRPr lang="en-KR" dirty="0"/>
          </a:p>
          <a:p>
            <a:r>
              <a:rPr lang="en-KR" dirty="0"/>
              <a:t>transpose_mat = </a:t>
            </a:r>
            <a:r>
              <a:rPr lang="en-KR" dirty="0">
                <a:solidFill>
                  <a:srgbClr val="FF0000"/>
                </a:solidFill>
              </a:rPr>
              <a:t>np.transpose</a:t>
            </a:r>
            <a:r>
              <a:rPr lang="en-KR" dirty="0"/>
              <a:t>(A)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10D58D-4DA0-FD40-BA71-35D6768E4746}"/>
              </a:ext>
            </a:extLst>
          </p:cNvPr>
          <p:cNvSpPr/>
          <p:nvPr/>
        </p:nvSpPr>
        <p:spPr>
          <a:xfrm>
            <a:off x="6182791" y="5427779"/>
            <a:ext cx="163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ko-KR" altLang="en-US" dirty="0"/>
              <a:t>의 전치 행렬 </a:t>
            </a:r>
            <a:endParaRPr lang="en-US" altLang="ko-KR" dirty="0"/>
          </a:p>
          <a:p>
            <a:r>
              <a:rPr lang="en-US" altLang="ko-KR" dirty="0"/>
              <a:t>[[1 3]</a:t>
            </a:r>
          </a:p>
          <a:p>
            <a:r>
              <a:rPr lang="en-US" altLang="ko-KR" dirty="0"/>
              <a:t> [2 4]]</a:t>
            </a:r>
            <a:endParaRPr lang="en-KR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DFB0FCC9-A3C3-5C44-BA62-48E382CB18F2}"/>
              </a:ext>
            </a:extLst>
          </p:cNvPr>
          <p:cNvSpPr/>
          <p:nvPr/>
        </p:nvSpPr>
        <p:spPr>
          <a:xfrm>
            <a:off x="4895298" y="3188032"/>
            <a:ext cx="678426" cy="363794"/>
          </a:xfrm>
          <a:prstGeom prst="rightArrow">
            <a:avLst>
              <a:gd name="adj1" fmla="val 50000"/>
              <a:gd name="adj2" fmla="val 7702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593F9C-C857-D942-93C9-EB93BC565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242" y="2185849"/>
            <a:ext cx="1305056" cy="20457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06A954-6641-194E-9A58-9168C5EDC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998" y="2270092"/>
            <a:ext cx="1816348" cy="18358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30CC2C-305D-DB48-A9DD-DDFA55BC8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7667" y="2126644"/>
            <a:ext cx="3291905" cy="207489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D1E14B-26C4-7248-8951-6BE88E50C782}"/>
              </a:ext>
            </a:extLst>
          </p:cNvPr>
          <p:cNvCxnSpPr/>
          <p:nvPr/>
        </p:nvCxnSpPr>
        <p:spPr>
          <a:xfrm>
            <a:off x="8137321" y="2185849"/>
            <a:ext cx="0" cy="20457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062BF69-CBFF-6D42-B5EE-A91304E0F13F}"/>
              </a:ext>
            </a:extLst>
          </p:cNvPr>
          <p:cNvSpPr/>
          <p:nvPr/>
        </p:nvSpPr>
        <p:spPr>
          <a:xfrm>
            <a:off x="5330785" y="5762806"/>
            <a:ext cx="678426" cy="363794"/>
          </a:xfrm>
          <a:prstGeom prst="rightArrow">
            <a:avLst>
              <a:gd name="adj1" fmla="val 50000"/>
              <a:gd name="adj2" fmla="val 7702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15745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D227AA9-5993-4378-946E-E7CBFBBA69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E8B24A-E924-4EA4-951E-022F5DCF4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0EB1CC-8FDC-4472-9750-CD4C17248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A054A7-C0C2-4CBF-ACC4-EAD2ADD14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EA2FCBD-319F-4A4F-9834-E50E3DD2A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864" y="549275"/>
            <a:ext cx="11088686" cy="57579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B2A4FD-16C4-2443-822C-7C2F0BE3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5024622"/>
            <a:ext cx="10007600" cy="353815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900">
                <a:latin typeface="+mj-lt"/>
                <a:ea typeface="+mj-ea"/>
              </a:rPr>
              <a:t>실습</a:t>
            </a:r>
            <a:endParaRPr lang="en-US" sz="1900">
              <a:latin typeface="+mj-lt"/>
              <a:ea typeface="+mj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5EC43-1947-1E49-A9C4-BFBC23523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749" y="5404561"/>
            <a:ext cx="10007600" cy="3216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hlinkClick r:id="rId2"/>
              </a:rPr>
              <a:t>http://13.125.218.175:8888/notebooks/lyk/MachineLearningStudy/1.%20NumPy.ipynb</a:t>
            </a:r>
            <a:endParaRPr lang="en-US" sz="1600" dirty="0">
              <a:solidFill>
                <a:schemeClr val="tx1">
                  <a:alpha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6" name="Picture 5" descr="A picture containing device, road&#10;&#10;Description automatically generated">
            <a:extLst>
              <a:ext uri="{FF2B5EF4-FFF2-40B4-BE49-F238E27FC236}">
                <a16:creationId xmlns:a16="http://schemas.microsoft.com/office/drawing/2014/main" id="{DDDCEA84-68BB-604D-B390-D992B0D79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8" r="1" b="42505"/>
          <a:stretch/>
        </p:blipFill>
        <p:spPr>
          <a:xfrm>
            <a:off x="550863" y="549275"/>
            <a:ext cx="11088686" cy="38831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88061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37C2C-D388-3B4D-8A57-D78BCF237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머신러닝의</a:t>
            </a:r>
            <a:r>
              <a:rPr lang="ko-KR" altLang="en-US" dirty="0"/>
              <a:t> 분류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A4864-42ED-364C-A29C-4A96856FF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546" y="2575724"/>
            <a:ext cx="6630646" cy="28487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B3A572-989D-9247-8946-C27F3CEE3665}"/>
              </a:ext>
            </a:extLst>
          </p:cNvPr>
          <p:cNvSpPr/>
          <p:nvPr/>
        </p:nvSpPr>
        <p:spPr>
          <a:xfrm>
            <a:off x="4723154" y="815228"/>
            <a:ext cx="1616455" cy="4743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머신러닝</a:t>
            </a:r>
            <a:endParaRPr lang="en-KR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89768C-82F1-994C-AD7F-A7A103398C80}"/>
              </a:ext>
            </a:extLst>
          </p:cNvPr>
          <p:cNvSpPr/>
          <p:nvPr/>
        </p:nvSpPr>
        <p:spPr>
          <a:xfrm>
            <a:off x="1832944" y="1758993"/>
            <a:ext cx="1546864" cy="4743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지도학습</a:t>
            </a:r>
            <a:endParaRPr lang="en-KR" sz="16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5880F2-AB78-0344-A67A-54013ED38206}"/>
              </a:ext>
            </a:extLst>
          </p:cNvPr>
          <p:cNvSpPr/>
          <p:nvPr/>
        </p:nvSpPr>
        <p:spPr>
          <a:xfrm>
            <a:off x="7365642" y="1758993"/>
            <a:ext cx="1616455" cy="4743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비지도학습</a:t>
            </a:r>
            <a:endParaRPr lang="en-KR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223E64-AFD8-6B4E-B1FB-F03253752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93" y="2444919"/>
            <a:ext cx="4107988" cy="3489581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878E045-FD9B-034D-AEF3-21DDB155C067}"/>
              </a:ext>
            </a:extLst>
          </p:cNvPr>
          <p:cNvCxnSpPr>
            <a:cxnSpLocks/>
            <a:stCxn id="10" idx="0"/>
            <a:endCxn id="12" idx="0"/>
          </p:cNvCxnSpPr>
          <p:nvPr/>
        </p:nvCxnSpPr>
        <p:spPr>
          <a:xfrm rot="5400000" flipH="1" flipV="1">
            <a:off x="5390123" y="-1024754"/>
            <a:ext cx="12700" cy="5567494"/>
          </a:xfrm>
          <a:prstGeom prst="bentConnector3">
            <a:avLst>
              <a:gd name="adj1" fmla="val 180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7A7F050-69AC-8847-81D0-E1CAC7F24BBC}"/>
              </a:ext>
            </a:extLst>
          </p:cNvPr>
          <p:cNvCxnSpPr>
            <a:stCxn id="6" idx="2"/>
          </p:cNvCxnSpPr>
          <p:nvPr/>
        </p:nvCxnSpPr>
        <p:spPr>
          <a:xfrm flipH="1">
            <a:off x="5531381" y="1289587"/>
            <a:ext cx="1" cy="26142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516192-C3E8-BB43-A6DE-4532B3C3C55E}"/>
              </a:ext>
            </a:extLst>
          </p:cNvPr>
          <p:cNvCxnSpPr>
            <a:cxnSpLocks/>
          </p:cNvCxnSpPr>
          <p:nvPr/>
        </p:nvCxnSpPr>
        <p:spPr>
          <a:xfrm flipH="1">
            <a:off x="2602987" y="2227137"/>
            <a:ext cx="1" cy="3717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3147F5-B587-7340-B8EF-7578850E7B74}"/>
              </a:ext>
            </a:extLst>
          </p:cNvPr>
          <p:cNvCxnSpPr>
            <a:cxnSpLocks/>
          </p:cNvCxnSpPr>
          <p:nvPr/>
        </p:nvCxnSpPr>
        <p:spPr>
          <a:xfrm flipH="1">
            <a:off x="8181985" y="2227137"/>
            <a:ext cx="1" cy="3717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DECFD74-FF44-2C43-9527-905871EC12E5}"/>
              </a:ext>
            </a:extLst>
          </p:cNvPr>
          <p:cNvSpPr/>
          <p:nvPr/>
        </p:nvSpPr>
        <p:spPr>
          <a:xfrm>
            <a:off x="283621" y="6095788"/>
            <a:ext cx="4439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분류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classification)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회귀생성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regression)</a:t>
            </a:r>
          </a:p>
          <a:p>
            <a:pPr algn="ctr"/>
            <a:r>
              <a:rPr lang="ko-KR" altLang="en-US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추천시스템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시각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음성 감지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인지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텍스트 분석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NLP</a:t>
            </a:r>
            <a:endParaRPr lang="en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A585B4-CDBC-AB43-8124-C841B385FC0B}"/>
              </a:ext>
            </a:extLst>
          </p:cNvPr>
          <p:cNvCxnSpPr>
            <a:cxnSpLocks/>
          </p:cNvCxnSpPr>
          <p:nvPr/>
        </p:nvCxnSpPr>
        <p:spPr>
          <a:xfrm>
            <a:off x="4743482" y="2575724"/>
            <a:ext cx="0" cy="40644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0C8BB3E-FACD-5F4E-9AEA-3ED6E9B4330A}"/>
              </a:ext>
            </a:extLst>
          </p:cNvPr>
          <p:cNvSpPr/>
          <p:nvPr/>
        </p:nvSpPr>
        <p:spPr>
          <a:xfrm>
            <a:off x="5978365" y="6095788"/>
            <a:ext cx="44395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클러스터링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차원 축소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강화학습</a:t>
            </a:r>
            <a:endParaRPr lang="en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81FC62-DF91-FA48-B140-812E3544C991}"/>
              </a:ext>
            </a:extLst>
          </p:cNvPr>
          <p:cNvSpPr txBox="1"/>
          <p:nvPr/>
        </p:nvSpPr>
        <p:spPr>
          <a:xfrm>
            <a:off x="10772416" y="365126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p.2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43524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3CC0-C353-2740-B0BB-7D8DA9A6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머신러닝의</a:t>
            </a:r>
            <a:r>
              <a:rPr lang="ko-KR" altLang="en-US" dirty="0"/>
              <a:t> 단점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61054-7111-B143-B79B-BED9BB04F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,</a:t>
            </a:r>
            <a:r>
              <a:rPr lang="ko-KR" altLang="en-US" dirty="0"/>
              <a:t> 알고리즘 모두 중요</a:t>
            </a:r>
            <a:endParaRPr lang="en-US" altLang="ko-KR" dirty="0"/>
          </a:p>
          <a:p>
            <a:r>
              <a:rPr lang="ko-KR" altLang="en-US" dirty="0"/>
              <a:t>데이터 의존적</a:t>
            </a:r>
            <a:endParaRPr lang="en-US" altLang="ko-KR" dirty="0"/>
          </a:p>
          <a:p>
            <a:r>
              <a:rPr lang="en-US" altLang="ko-KR" dirty="0"/>
              <a:t>Garbage in, Garbage out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데이터의 품질 </a:t>
            </a:r>
            <a:r>
              <a:rPr lang="en-US" altLang="ko-KR" dirty="0">
                <a:sym typeface="Wingdings" pitchFamily="2" charset="2"/>
              </a:rPr>
              <a:t>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머신러닝</a:t>
            </a:r>
            <a:r>
              <a:rPr lang="ko-KR" altLang="en-US" dirty="0">
                <a:sym typeface="Wingdings" pitchFamily="2" charset="2"/>
              </a:rPr>
              <a:t> 모델의 경쟁력</a:t>
            </a:r>
            <a:endParaRPr lang="en-US" altLang="ko-KR" dirty="0"/>
          </a:p>
          <a:p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24127-47F6-1C46-A9C0-516CFFED4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59" b="19227"/>
          <a:stretch/>
        </p:blipFill>
        <p:spPr>
          <a:xfrm>
            <a:off x="838200" y="2234109"/>
            <a:ext cx="3987800" cy="1844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C74887-42FA-E143-95D1-0F2297C2E9AF}"/>
              </a:ext>
            </a:extLst>
          </p:cNvPr>
          <p:cNvSpPr txBox="1"/>
          <p:nvPr/>
        </p:nvSpPr>
        <p:spPr>
          <a:xfrm>
            <a:off x="10772416" y="365126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p.3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108929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9BF0-25AD-0B4B-9F2E-6296FE55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en-US" altLang="ko-KR" dirty="0"/>
              <a:t> R 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8E11A-00C4-A649-8C2E-79CAB3D5E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520"/>
            <a:ext cx="10515600" cy="2750101"/>
          </a:xfrm>
        </p:spPr>
        <p:txBody>
          <a:bodyPr/>
          <a:lstStyle/>
          <a:p>
            <a:r>
              <a:rPr lang="en-US" dirty="0"/>
              <a:t>R</a:t>
            </a:r>
          </a:p>
          <a:p>
            <a:pPr lvl="1"/>
            <a:r>
              <a:rPr lang="ko-KR" altLang="en-US" sz="1600" dirty="0"/>
              <a:t>통계 전용 프로그램 언어</a:t>
            </a:r>
            <a:endParaRPr lang="en-US" altLang="ko-KR" sz="1600" dirty="0"/>
          </a:p>
          <a:p>
            <a:pPr lvl="1"/>
            <a:r>
              <a:rPr lang="ko-KR" altLang="en-US" sz="1600" dirty="0"/>
              <a:t>개발 언어에 익숙하지 않으나 통계 분석에 능한 현업 사용자에게 추천</a:t>
            </a:r>
            <a:endParaRPr lang="en-US" altLang="ko-KR" sz="1600" dirty="0"/>
          </a:p>
          <a:p>
            <a:pPr lvl="1"/>
            <a:r>
              <a:rPr lang="ko-KR" altLang="en-US" sz="1600" dirty="0"/>
              <a:t>다양한 통계 패키지 지원</a:t>
            </a:r>
            <a:endParaRPr lang="en-US" altLang="ko-KR" sz="1600" dirty="0"/>
          </a:p>
          <a:p>
            <a:r>
              <a:rPr lang="en-US" altLang="ko-KR" dirty="0"/>
              <a:t>Python</a:t>
            </a:r>
          </a:p>
          <a:p>
            <a:pPr lvl="1"/>
            <a:r>
              <a:rPr lang="ko-KR" altLang="en-US" sz="1600" dirty="0"/>
              <a:t>쉽고 뛰어난 개발 생산성으로 전 세계 개발자들이 선호</a:t>
            </a:r>
            <a:endParaRPr lang="en-US" altLang="ko-KR" sz="1600" dirty="0"/>
          </a:p>
          <a:p>
            <a:pPr lvl="1"/>
            <a:r>
              <a:rPr lang="ko-KR" altLang="en-US" sz="1600" dirty="0"/>
              <a:t>오픈 소스 계열의 전폭적인 지원 </a:t>
            </a:r>
            <a:endParaRPr lang="en-US" altLang="ko-KR" sz="1600" dirty="0"/>
          </a:p>
          <a:p>
            <a:pPr lvl="1"/>
            <a:r>
              <a:rPr lang="ko-KR" altLang="en-US" sz="1600" dirty="0"/>
              <a:t>유수의 </a:t>
            </a:r>
            <a:r>
              <a:rPr lang="ko-KR" altLang="en-US" sz="1600" dirty="0" err="1"/>
              <a:t>딥러닝</a:t>
            </a:r>
            <a:r>
              <a:rPr lang="ko-KR" altLang="en-US" sz="1600" dirty="0"/>
              <a:t> 프레임워크 </a:t>
            </a:r>
            <a:r>
              <a:rPr lang="ko-KR" altLang="en-US" sz="1600" dirty="0" err="1"/>
              <a:t>텐서플로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케라스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파이토치</a:t>
            </a:r>
            <a:r>
              <a:rPr lang="ko-KR" altLang="en-US" sz="1600" dirty="0"/>
              <a:t> 등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우선 정책으로 지원</a:t>
            </a:r>
            <a:endParaRPr lang="en-US" altLang="ko-KR" sz="1600" dirty="0"/>
          </a:p>
          <a:p>
            <a:pPr lvl="1"/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7FA5C-8666-9048-970D-F397F77D7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14471"/>
            <a:ext cx="10515600" cy="2305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EBF583-FB59-474A-AB9A-C68E22FBB521}"/>
              </a:ext>
            </a:extLst>
          </p:cNvPr>
          <p:cNvSpPr txBox="1"/>
          <p:nvPr/>
        </p:nvSpPr>
        <p:spPr>
          <a:xfrm>
            <a:off x="9115692" y="5671596"/>
            <a:ext cx="15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</a:rPr>
              <a:t>R data science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CF6703-1433-E74E-BFC6-E19BC6603B19}"/>
              </a:ext>
            </a:extLst>
          </p:cNvPr>
          <p:cNvSpPr txBox="1"/>
          <p:nvPr/>
        </p:nvSpPr>
        <p:spPr>
          <a:xfrm>
            <a:off x="9115692" y="3935393"/>
            <a:ext cx="2064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00B0F0"/>
                </a:solidFill>
              </a:rPr>
              <a:t>Python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C5DDA7-47DE-C044-A290-57B534F1C7BD}"/>
              </a:ext>
            </a:extLst>
          </p:cNvPr>
          <p:cNvSpPr txBox="1"/>
          <p:nvPr/>
        </p:nvSpPr>
        <p:spPr>
          <a:xfrm>
            <a:off x="838200" y="3829805"/>
            <a:ext cx="5753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Google Trends</a:t>
            </a:r>
            <a:r>
              <a:rPr lang="en-KR" dirty="0"/>
              <a:t>, 4/25/14 – 5/25/20, Worldwide, Web 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3DBB41-C7E5-A048-95A1-D857E40FC7AA}"/>
              </a:ext>
            </a:extLst>
          </p:cNvPr>
          <p:cNvSpPr txBox="1"/>
          <p:nvPr/>
        </p:nvSpPr>
        <p:spPr>
          <a:xfrm>
            <a:off x="5336818" y="6433098"/>
            <a:ext cx="1518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딥러닝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관심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증가시점</a:t>
            </a:r>
            <a:endParaRPr lang="en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A6A587B3-F9A9-CB4A-9DA7-3E6D8C899126}"/>
              </a:ext>
            </a:extLst>
          </p:cNvPr>
          <p:cNvSpPr/>
          <p:nvPr/>
        </p:nvSpPr>
        <p:spPr>
          <a:xfrm>
            <a:off x="5440993" y="6285053"/>
            <a:ext cx="184306" cy="148045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E9D54C-08E6-904C-BB97-90EAC87421D5}"/>
              </a:ext>
            </a:extLst>
          </p:cNvPr>
          <p:cNvSpPr txBox="1"/>
          <p:nvPr/>
        </p:nvSpPr>
        <p:spPr>
          <a:xfrm>
            <a:off x="10772416" y="365126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p.4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08339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46949-53F1-A64A-B314-B5A283FF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생태계를 구성하는 주요 패키지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EAB33-AEEE-064B-8623-375556463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520"/>
            <a:ext cx="10515600" cy="550735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패키지 </a:t>
            </a:r>
            <a:endParaRPr lang="en-US" altLang="ko-KR" dirty="0"/>
          </a:p>
          <a:p>
            <a:pPr lvl="1"/>
            <a:r>
              <a:rPr lang="ko-KR" altLang="en-US" dirty="0" err="1"/>
              <a:t>사이킷런</a:t>
            </a:r>
            <a:r>
              <a:rPr lang="ko-KR" altLang="en-US" dirty="0"/>
              <a:t> </a:t>
            </a:r>
            <a:r>
              <a:rPr lang="en-US" dirty="0">
                <a:hlinkClick r:id="rId2"/>
              </a:rPr>
              <a:t>https://scikit-learn.org/stable/</a:t>
            </a:r>
            <a:endParaRPr lang="en-US" dirty="0"/>
          </a:p>
          <a:p>
            <a:pPr lvl="1"/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dirty="0">
                <a:hlinkClick r:id="rId3"/>
              </a:rPr>
              <a:t>https://www.tensorflow.org/</a:t>
            </a:r>
            <a:endParaRPr lang="en-US" dirty="0"/>
          </a:p>
          <a:p>
            <a:pPr lvl="1"/>
            <a:r>
              <a:rPr lang="ko-KR" altLang="en-US" dirty="0" err="1"/>
              <a:t>케라스</a:t>
            </a:r>
            <a:r>
              <a:rPr lang="ko-KR" altLang="en-US" dirty="0"/>
              <a:t> </a:t>
            </a:r>
            <a:r>
              <a:rPr lang="en-US" dirty="0">
                <a:hlinkClick r:id="rId4"/>
              </a:rPr>
              <a:t>https://keras.io/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ko-KR" altLang="en-US" dirty="0"/>
              <a:t>행렬</a:t>
            </a:r>
            <a:r>
              <a:rPr lang="en-US" altLang="ko-KR" dirty="0"/>
              <a:t>/</a:t>
            </a:r>
            <a:r>
              <a:rPr lang="ko-KR" altLang="en-US" dirty="0"/>
              <a:t>선형대수</a:t>
            </a:r>
            <a:r>
              <a:rPr lang="en-US" altLang="ko-KR" dirty="0"/>
              <a:t>/</a:t>
            </a:r>
            <a:r>
              <a:rPr lang="ko-KR" altLang="en-US" dirty="0"/>
              <a:t>통계 패키지</a:t>
            </a:r>
          </a:p>
          <a:p>
            <a:pPr lvl="1"/>
            <a:r>
              <a:rPr lang="ko-KR" altLang="en-US" dirty="0" err="1"/>
              <a:t>넘파이</a:t>
            </a:r>
            <a:r>
              <a:rPr lang="en-US" altLang="ko-KR" dirty="0"/>
              <a:t>(</a:t>
            </a:r>
            <a:r>
              <a:rPr lang="en-US" dirty="0"/>
              <a:t>NumPy)</a:t>
            </a:r>
            <a:r>
              <a:rPr lang="ko-KR" altLang="en-US" dirty="0"/>
              <a:t> </a:t>
            </a:r>
            <a:r>
              <a:rPr lang="en-US" dirty="0">
                <a:hlinkClick r:id="rId5"/>
              </a:rPr>
              <a:t>https://numpy.org/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ko-KR" altLang="en-US" dirty="0"/>
              <a:t>데이터 핸들링</a:t>
            </a:r>
          </a:p>
          <a:p>
            <a:pPr lvl="1"/>
            <a:r>
              <a:rPr lang="en-US" dirty="0"/>
              <a:t>Pandas</a:t>
            </a:r>
            <a:r>
              <a:rPr lang="ko-KR" altLang="en-US" dirty="0"/>
              <a:t> </a:t>
            </a:r>
            <a:r>
              <a:rPr lang="en-US" dirty="0">
                <a:hlinkClick r:id="rId6"/>
              </a:rPr>
              <a:t>https://pandas.pydata.org/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ko-KR" altLang="en-US" dirty="0"/>
              <a:t>시각화</a:t>
            </a:r>
          </a:p>
          <a:p>
            <a:pPr lvl="1"/>
            <a:r>
              <a:rPr lang="en-US" dirty="0"/>
              <a:t>Matplotlib</a:t>
            </a:r>
            <a:r>
              <a:rPr lang="ko-KR" altLang="en-US" dirty="0"/>
              <a:t> </a:t>
            </a:r>
            <a:r>
              <a:rPr lang="en-US" dirty="0">
                <a:hlinkClick r:id="rId7"/>
              </a:rPr>
              <a:t>https://matplotlib.org/</a:t>
            </a:r>
            <a:endParaRPr lang="en-US" dirty="0"/>
          </a:p>
          <a:p>
            <a:pPr lvl="1"/>
            <a:r>
              <a:rPr lang="en-US" dirty="0"/>
              <a:t>Seaborn </a:t>
            </a:r>
            <a:r>
              <a:rPr lang="en-US" dirty="0">
                <a:hlinkClick r:id="rId8"/>
              </a:rPr>
              <a:t>https://seaborn.pydata.org/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5960B5-106E-D148-93BB-2516415C3C8D}"/>
              </a:ext>
            </a:extLst>
          </p:cNvPr>
          <p:cNvSpPr txBox="1"/>
          <p:nvPr/>
        </p:nvSpPr>
        <p:spPr>
          <a:xfrm>
            <a:off x="10772416" y="365126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p.6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06145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73FC1-D42B-A741-A14C-BC13A9D44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</a:t>
            </a:r>
            <a:r>
              <a:rPr lang="en-US" altLang="ko-KR" dirty="0"/>
              <a:t>NumPy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KR" dirty="0"/>
              <a:t>Numerical Python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5E22D-308F-2747-B7D9-DF3E9742D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520"/>
            <a:ext cx="10515600" cy="4834835"/>
          </a:xfrm>
        </p:spPr>
        <p:txBody>
          <a:bodyPr/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선형대수 기반의 프로그램을 쉽게 만들 수 있도록 지원하는 대표적인 패키지</a:t>
            </a:r>
            <a:endParaRPr lang="en-KR" dirty="0"/>
          </a:p>
          <a:p>
            <a:endParaRPr lang="en-US" dirty="0"/>
          </a:p>
          <a:p>
            <a:r>
              <a:rPr lang="ko-KR" altLang="en-US" dirty="0"/>
              <a:t>특성</a:t>
            </a:r>
            <a:endParaRPr lang="en-US" dirty="0"/>
          </a:p>
          <a:p>
            <a:pPr lvl="1"/>
            <a:r>
              <a:rPr lang="en-US" dirty="0"/>
              <a:t>L</a:t>
            </a:r>
            <a:r>
              <a:rPr lang="en-KR" dirty="0"/>
              <a:t>oop </a:t>
            </a:r>
            <a:r>
              <a:rPr lang="ko-KR" altLang="en-US" dirty="0"/>
              <a:t>사용하지 않고 대량 데이터의 배열 연산 가능</a:t>
            </a:r>
            <a:endParaRPr lang="en-KR" dirty="0"/>
          </a:p>
          <a:p>
            <a:pPr lvl="1"/>
            <a:r>
              <a:rPr lang="en-KR" dirty="0"/>
              <a:t>C/C++ </a:t>
            </a:r>
            <a:r>
              <a:rPr lang="ko-KR" altLang="en-US" dirty="0"/>
              <a:t>같은 </a:t>
            </a:r>
            <a:r>
              <a:rPr lang="ko-KR" altLang="en-US" dirty="0" err="1"/>
              <a:t>저수준</a:t>
            </a:r>
            <a:r>
              <a:rPr lang="ko-KR" altLang="en-US" dirty="0"/>
              <a:t> 언어 기반의 호환 </a:t>
            </a:r>
            <a:r>
              <a:rPr lang="en-US" altLang="ko-KR" dirty="0"/>
              <a:t>API </a:t>
            </a:r>
            <a:r>
              <a:rPr lang="ko-KR" altLang="en-US" dirty="0"/>
              <a:t>제공</a:t>
            </a:r>
            <a:endParaRPr lang="en-US" altLang="ko-KR" dirty="0"/>
          </a:p>
          <a:p>
            <a:endParaRPr lang="en-KR" dirty="0"/>
          </a:p>
          <a:p>
            <a:r>
              <a:rPr lang="en-US" altLang="ko-KR" dirty="0"/>
              <a:t>NumPy Document</a:t>
            </a:r>
            <a:endParaRPr lang="en-KR" dirty="0"/>
          </a:p>
          <a:p>
            <a:pPr lvl="1"/>
            <a:r>
              <a:rPr lang="en-US" dirty="0">
                <a:hlinkClick r:id="rId2"/>
              </a:rPr>
              <a:t>https://numpy.org/devdocs/user/quickstart.html#an-example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7E1DA-F886-4A4E-AF8D-DEB839F66D60}"/>
              </a:ext>
            </a:extLst>
          </p:cNvPr>
          <p:cNvSpPr txBox="1"/>
          <p:nvPr/>
        </p:nvSpPr>
        <p:spPr>
          <a:xfrm>
            <a:off x="10732409" y="36512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p.13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14024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C246-4BDE-484B-A993-6374565CF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  <a:endParaRPr lang="en-K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BFEACB-2A33-A643-B734-F197A5D27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6610" r="47783"/>
          <a:stretch/>
        </p:blipFill>
        <p:spPr>
          <a:xfrm>
            <a:off x="947475" y="2274572"/>
            <a:ext cx="2791148" cy="2365704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DDD1D0C-C71C-A242-99EF-D3C3FF0FB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699"/>
          <a:stretch/>
        </p:blipFill>
        <p:spPr>
          <a:xfrm>
            <a:off x="5542524" y="1395139"/>
            <a:ext cx="4257793" cy="37418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D1EA5F-327F-7646-803C-669ABE1F88F2}"/>
              </a:ext>
            </a:extLst>
          </p:cNvPr>
          <p:cNvSpPr/>
          <p:nvPr/>
        </p:nvSpPr>
        <p:spPr>
          <a:xfrm>
            <a:off x="4514133" y="5430233"/>
            <a:ext cx="20567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array.shape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모양</a:t>
            </a:r>
            <a:endParaRPr lang="en-US" dirty="0"/>
          </a:p>
          <a:p>
            <a:r>
              <a:rPr lang="en-US" dirty="0" err="1"/>
              <a:t>array.ndim</a:t>
            </a:r>
            <a:r>
              <a:rPr lang="ko-KR" altLang="en-US" dirty="0"/>
              <a:t>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차원</a:t>
            </a:r>
            <a:endParaRPr lang="en-K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951B5F-AD10-124F-8A5A-D088D27C0591}"/>
              </a:ext>
            </a:extLst>
          </p:cNvPr>
          <p:cNvSpPr txBox="1">
            <a:spLocks/>
          </p:cNvSpPr>
          <p:nvPr/>
        </p:nvSpPr>
        <p:spPr>
          <a:xfrm>
            <a:off x="838200" y="890462"/>
            <a:ext cx="4536882" cy="452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08000" tIns="108000" rIns="108000" bIns="108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import </a:t>
            </a:r>
            <a:r>
              <a:rPr lang="en-US" sz="1600" dirty="0" err="1"/>
              <a:t>numpy</a:t>
            </a:r>
            <a:r>
              <a:rPr lang="en-US" sz="1600" dirty="0"/>
              <a:t> as np</a:t>
            </a:r>
            <a:endParaRPr lang="en-KR" sz="1600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2E8D8DAF-BCED-0D41-B2CF-08C8E515B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81" t="66610"/>
          <a:stretch/>
        </p:blipFill>
        <p:spPr>
          <a:xfrm>
            <a:off x="3620122" y="2365179"/>
            <a:ext cx="2475878" cy="23657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6B52F3-9BBB-C04C-9DDF-08A0F2487CBD}"/>
              </a:ext>
            </a:extLst>
          </p:cNvPr>
          <p:cNvSpPr txBox="1"/>
          <p:nvPr/>
        </p:nvSpPr>
        <p:spPr>
          <a:xfrm>
            <a:off x="10732409" y="36512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p.14</a:t>
            </a:r>
            <a:endParaRPr lang="en-KR" dirty="0"/>
          </a:p>
        </p:txBody>
      </p:sp>
      <p:sp>
        <p:nvSpPr>
          <p:cNvPr id="12" name="Cloud Callout 11">
            <a:extLst>
              <a:ext uri="{FF2B5EF4-FFF2-40B4-BE49-F238E27FC236}">
                <a16:creationId xmlns:a16="http://schemas.microsoft.com/office/drawing/2014/main" id="{9EFEDE70-1CC1-1848-BB2F-45989A578C33}"/>
              </a:ext>
            </a:extLst>
          </p:cNvPr>
          <p:cNvSpPr/>
          <p:nvPr/>
        </p:nvSpPr>
        <p:spPr>
          <a:xfrm>
            <a:off x="9130082" y="1581513"/>
            <a:ext cx="2475879" cy="2492776"/>
          </a:xfrm>
          <a:prstGeom prst="cloudCallout">
            <a:avLst>
              <a:gd name="adj1" fmla="val -79815"/>
              <a:gd name="adj2" fmla="val -3716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FEEB46-01EB-AD4C-9284-C0CC2DDCE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57" r="23580"/>
          <a:stretch/>
        </p:blipFill>
        <p:spPr>
          <a:xfrm>
            <a:off x="9566738" y="1952533"/>
            <a:ext cx="1594014" cy="163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82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</TotalTime>
  <Words>3360</Words>
  <Application>Microsoft Macintosh PowerPoint</Application>
  <PresentationFormat>Widescreen</PresentationFormat>
  <Paragraphs>754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Malgun Gothic</vt:lpstr>
      <vt:lpstr>System Font Regular</vt:lpstr>
      <vt:lpstr>Arial</vt:lpstr>
      <vt:lpstr>Calibri</vt:lpstr>
      <vt:lpstr>Calibri Light</vt:lpstr>
      <vt:lpstr>Wingdings</vt:lpstr>
      <vt:lpstr>Office Theme</vt:lpstr>
      <vt:lpstr>파이썬  머신러닝 완벽 가이드</vt:lpstr>
      <vt:lpstr>머신러닝의 개념</vt:lpstr>
      <vt:lpstr>머신러닝의 개념</vt:lpstr>
      <vt:lpstr>머신러닝의 분류</vt:lpstr>
      <vt:lpstr>머신러닝의 단점</vt:lpstr>
      <vt:lpstr>Python vs R </vt:lpstr>
      <vt:lpstr>파이썬, 머신러닝 생태계를 구성하는 주요 패키지</vt:lpstr>
      <vt:lpstr>넘파이 NumPy (Numerical Python)</vt:lpstr>
      <vt:lpstr>넘파이 ndarray 개요</vt:lpstr>
      <vt:lpstr>넘파이 ndarray 개요</vt:lpstr>
      <vt:lpstr>ndarray 데이터 타입</vt:lpstr>
      <vt:lpstr>ndarray 데이터 타입 변환 astype</vt:lpstr>
      <vt:lpstr>ndarray 편리하게 생성하기</vt:lpstr>
      <vt:lpstr>ndarray 의 차원과 크기를 변경하는 reshape()</vt:lpstr>
      <vt:lpstr>ndarray 의 차원과 크기를 변경하는 reshape()</vt:lpstr>
      <vt:lpstr>넘파이의 ndarray 의 데이터 세트 선택하기 - Indexing</vt:lpstr>
      <vt:lpstr>넘파이의 ndarray 의 데이터 세트 선택하기</vt:lpstr>
      <vt:lpstr>넘파이의 ndarray 의 데이터 세트 선택하기</vt:lpstr>
      <vt:lpstr>넘파이의 ndarray 의 데이터 세트 선택하기</vt:lpstr>
      <vt:lpstr>넘파이의 ndarray 의 데이터 세트 선택하기</vt:lpstr>
      <vt:lpstr>넘파이의 ndarray 의 데이터 세트 선택하기</vt:lpstr>
      <vt:lpstr>넘파이의 ndarray 의 데이터 세트 선택하기</vt:lpstr>
      <vt:lpstr>넘파이의 ndarray 의 데이터 세트 선택하기</vt:lpstr>
      <vt:lpstr>넘파이의 ndarray 의 데이터  세트 선택하기</vt:lpstr>
      <vt:lpstr>행렬의 정렬 - sort() 와 argsort()</vt:lpstr>
      <vt:lpstr>행렬의 정렬 - sort() 와 argsort()</vt:lpstr>
      <vt:lpstr>행렬의 정렬 - sort() 와 argsort()</vt:lpstr>
      <vt:lpstr>행렬의 정렬 - sort() 와 argsort()</vt:lpstr>
      <vt:lpstr>선형대수 연산 - 행렬 내적과 전치 행렬 구하기</vt:lpstr>
      <vt:lpstr>선형대수 연산 - 행렬 내적과 전치 행렬 구하기</vt:lpstr>
      <vt:lpstr>선형대수 연산 - 행렬 내적과 전치 행렬 구하기</vt:lpstr>
      <vt:lpstr>실습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 머신러닝 완벽 가이드</dc:title>
  <dc:creator>lee eunice</dc:creator>
  <cp:lastModifiedBy>lee eunice</cp:lastModifiedBy>
  <cp:revision>573</cp:revision>
  <dcterms:created xsi:type="dcterms:W3CDTF">2020-05-19T04:30:56Z</dcterms:created>
  <dcterms:modified xsi:type="dcterms:W3CDTF">2020-05-25T08:43:18Z</dcterms:modified>
</cp:coreProperties>
</file>